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Lst>
  <p:sldSz cy="5143500" cx="9144000"/>
  <p:notesSz cx="6858000" cy="9144000"/>
  <p:embeddedFontLst>
    <p:embeddedFont>
      <p:font typeface="Roboto"/>
      <p:regular r:id="rId95"/>
      <p:bold r:id="rId96"/>
      <p:italic r:id="rId97"/>
      <p:boldItalic r:id="rId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Roboto-regular.fntdata"/><Relationship Id="rId94" Type="http://schemas.openxmlformats.org/officeDocument/2006/relationships/slide" Target="slides/slide89.xml"/><Relationship Id="rId97" Type="http://schemas.openxmlformats.org/officeDocument/2006/relationships/font" Target="fonts/Roboto-italic.fntdata"/><Relationship Id="rId96" Type="http://schemas.openxmlformats.org/officeDocument/2006/relationships/font" Target="fonts/Roboto-bold.fntdata"/><Relationship Id="rId11" Type="http://schemas.openxmlformats.org/officeDocument/2006/relationships/slide" Target="slides/slide6.xml"/><Relationship Id="rId10" Type="http://schemas.openxmlformats.org/officeDocument/2006/relationships/slide" Target="slides/slide5.xml"/><Relationship Id="rId98" Type="http://schemas.openxmlformats.org/officeDocument/2006/relationships/font" Target="fonts/Roboto-bold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oadmap.ebrc.org/2019-roadmap/"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brc.org/what-is-synbio/" TargetMode="External"/><Relationship Id="rId3" Type="http://schemas.openxmlformats.org/officeDocument/2006/relationships/hyperlink" Target="https://roadmap.ebrc.org/materials-glossary/"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ynthesis.cc/synthesis/category/Carlson+Curve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16/S0040-4039(00)81376-3" TargetMode="External"/><Relationship Id="rId3" Type="http://schemas.openxmlformats.org/officeDocument/2006/relationships/hyperlink" Target="https://www.twistbioscience.com/blog/science/simple-guide-phosphoramidite-chemistry-and-how-it-fits-twist-biosciences-commercial" TargetMode="External"/><Relationship Id="rId4" Type="http://schemas.openxmlformats.org/officeDocument/2006/relationships/hyperlink" Target="https://www.twistbioscience.com/technology"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Polymerase_cycling_assembly#/media/File:PCA_polymerase_cycling_assembly.jpg"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obelprize.org/prizes/chemistry/2018/press-release/"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brc.org/what-is-synbio/" TargetMode="External"/><Relationship Id="rId3" Type="http://schemas.openxmlformats.org/officeDocument/2006/relationships/hyperlink" Target="https://roadmap.ebrc.org/materials-glossary/"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science/article/pii/S0093691X16300954" TargetMode="External"/><Relationship Id="rId3" Type="http://schemas.openxmlformats.org/officeDocument/2006/relationships/hyperlink" Target="https://www.uab.edu/news/research/item/12567-the-10-gene-pig-and-other-medical-science-advances-enabled-uab-s-transplant-of-a-pig-kidney-into-a-brain-dead-human-recipient"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yss.harvard.edu/news/protecting-the-human-intestinal-microbiota-with-synthetic-biology/"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16/j.ddtec.2018.08.001"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93/nar/gks1108"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I-fzwuJpJBw" TargetMode="External"/><Relationship Id="rId3" Type="http://schemas.openxmlformats.org/officeDocument/2006/relationships/hyperlink" Target="https://www.youtube.com/watch?v=4C0ElEFK-68&amp;ab_channel=OpentronsLabworks"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xml"/><Relationship Id="rId3" Type="http://schemas.openxmlformats.org/officeDocument/2006/relationships/slide" Target="/ppt/slides/slide1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bqwDec4MWxo" TargetMode="Externa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https://roadmap.ebrc.org/2019-roadmap/</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e187d2648e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e187d2648e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e187d264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e187d264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Graphic courtesy of the National Library of Medicine.</a:t>
            </a:r>
            <a:endParaRPr/>
          </a:p>
          <a:p>
            <a:pPr indent="0" lvl="0" marL="0" rtl="0" algn="l">
              <a:spcBef>
                <a:spcPts val="0"/>
              </a:spcBef>
              <a:spcAft>
                <a:spcPts val="0"/>
              </a:spcAft>
              <a:buNone/>
            </a:pPr>
            <a:r>
              <a:rPr lang="en"/>
              <a:t>https://www.nlm.nih.gov/exhibition/fromdnatobeer/exhibition-interactive/recombinant-DNA/recombinant-dna-technology-alternative.html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50925ca1c9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50925ca1c9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Graphic courtesy of the National Library of Medicine.</a:t>
            </a:r>
            <a:endParaRPr>
              <a:solidFill>
                <a:schemeClr val="dk1"/>
              </a:solidFill>
            </a:endParaRPr>
          </a:p>
          <a:p>
            <a:pPr indent="0" lvl="0" marL="0" rtl="0" algn="l">
              <a:spcBef>
                <a:spcPts val="0"/>
              </a:spcBef>
              <a:spcAft>
                <a:spcPts val="0"/>
              </a:spcAft>
              <a:buNone/>
            </a:pPr>
            <a:r>
              <a:rPr lang="en"/>
              <a:t>https://www.nlm.nih.gov/exhibition/fromdnatobeer/exhibition-interactive/recombinant-DNA/recombinant-dna-technology-alternative.html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50925ca1c9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50925ca1c9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Graphic courtesy of the National Library of Medicine.</a:t>
            </a:r>
            <a:endParaRPr>
              <a:solidFill>
                <a:schemeClr val="dk1"/>
              </a:solidFill>
            </a:endParaRPr>
          </a:p>
          <a:p>
            <a:pPr indent="0" lvl="0" marL="0" rtl="0" algn="l">
              <a:spcBef>
                <a:spcPts val="0"/>
              </a:spcBef>
              <a:spcAft>
                <a:spcPts val="0"/>
              </a:spcAft>
              <a:buNone/>
            </a:pPr>
            <a:r>
              <a:rPr lang="en"/>
              <a:t>https://www.nlm.nih.gov/exhibition/fromdnatobeer/exhibition-interactive/recombinant-DNA/recombinant-dna-technology-alternative.html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50925ca1c9_3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50925ca1c9_3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Graphic courtesy of the National Library of Medicine.</a:t>
            </a:r>
            <a:endParaRPr>
              <a:solidFill>
                <a:schemeClr val="dk1"/>
              </a:solidFill>
            </a:endParaRPr>
          </a:p>
          <a:p>
            <a:pPr indent="0" lvl="0" marL="0" rtl="0" algn="l">
              <a:spcBef>
                <a:spcPts val="0"/>
              </a:spcBef>
              <a:spcAft>
                <a:spcPts val="0"/>
              </a:spcAft>
              <a:buNone/>
            </a:pPr>
            <a:r>
              <a:rPr lang="en"/>
              <a:t>https://www.nlm.nih.gov/exhibition/fromdnatobeer/exhibition-interactive/recombinant-DNA/recombinant-dna-technology-alternative.html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1e6d01d7a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1e6d01d7a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0039cf35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0039cf35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df57899fc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df57899fc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https://en.wikipedia.org/wiki/Gene_drive#/media/File:Gene_Drive.png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e187d2648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e187d2648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https://en.wikipedia.org/wiki/Gene_drive#/media/File:Gene_Drive.png</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e187d2648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e187d2648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https://en.wikipedia.org/wiki/Gene_drive#/media/File:Gene_Drive.png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dba7b76bf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dba7b76bf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e187d2648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e187d2648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https://en.wikipedia.org/wiki/Gene_drive#/media/File:Gene_Drive.png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40762f945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40762f945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d53d61ce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d53d61ce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df57899fc9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df57899fc9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https://ebrc.org/what-is-synbio/</a:t>
            </a:r>
            <a:endParaRPr/>
          </a:p>
          <a:p>
            <a:pPr indent="0" lvl="0" marL="0" rtl="0" algn="l">
              <a:spcBef>
                <a:spcPts val="0"/>
              </a:spcBef>
              <a:spcAft>
                <a:spcPts val="0"/>
              </a:spcAft>
              <a:buNone/>
            </a:pPr>
            <a:r>
              <a:rPr lang="en"/>
              <a:t>Engineering Biology – The design and construction of new biological entities such as enzymes, genetic circuits, and cells or the redesign of existing biological systems. Engineering biology builds on the advances in molecular, cell, and systems biology and seeks to transform biology in the same way that synthesis transformed chemistry and integrated circuit design transformed computing. The element that distinguishes engineering biology from traditional molecular and cellular biology is the focus on the design and construction of core components (e.g., parts of enzymes, genetic circuits, metabolic pathways) that can be modeled, understood, and tuned to meet specific performance criteria, and the assembly of these smaller parts and devices into larger integrated systems to solve specific problems. Unlike many other areas of engineering, biology is incredibly non-linear and less predictable, and there is less knowledge of the parts and how they interact. Hence, the overwhelming physical details of natural biology (gene sequences, protein properties, biological systems) must be organized and recast via a set of design rules that hide information and manage complexity, thereby enabling the engineering of many-component integrated biological systems. It is only when this is accomplished that designs of significant scale will be possible. EBRC (and thus, this roadmap) uses Engineering Biology synonymous with Synthetic Biology.</a:t>
            </a:r>
            <a:endParaRPr/>
          </a:p>
          <a:p>
            <a:pPr indent="0" lvl="0" marL="0" rtl="0" algn="l">
              <a:spcBef>
                <a:spcPts val="0"/>
              </a:spcBef>
              <a:spcAft>
                <a:spcPts val="0"/>
              </a:spcAft>
              <a:buNone/>
            </a:pPr>
            <a:r>
              <a:rPr lang="en" u="sng">
                <a:solidFill>
                  <a:schemeClr val="hlink"/>
                </a:solidFill>
                <a:hlinkClick r:id="rId3"/>
              </a:rPr>
              <a:t>https://roadmap.ebrc.org/materials-glossary/</a:t>
            </a:r>
            <a:r>
              <a:rPr lang="en"/>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df57899fc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df57899fc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7970a9c6a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7970a9c6a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https://roadmap.ebrc.org/dbtl/</a:t>
            </a:r>
            <a:endParaRPr>
              <a:solidFill>
                <a:srgbClr val="007297"/>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afb86dc0dc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afb86dc0dc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Design/Build/Test/Learn graphic, with an example accompanying each step</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dba7b76bf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dba7b76bf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dba7b76bf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dba7b76bf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e187d2648e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e187d2648e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3b49eb3c6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3b49eb3c6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d53d61ceb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d53d61ceb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d86f95063f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d86f95063f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Synbiobeta: </a:t>
            </a:r>
            <a:r>
              <a:rPr lang="en" u="sng">
                <a:solidFill>
                  <a:schemeClr val="hlink"/>
                </a:solidFill>
                <a:hlinkClick r:id="rId2"/>
              </a:rPr>
              <a:t>http://www.synthesis.cc/synthesis/category/Carlson+Curves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251a68dae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251a68dae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phosphoramidite paper: </a:t>
            </a:r>
            <a:r>
              <a:rPr lang="en" sz="1050">
                <a:solidFill>
                  <a:srgbClr val="0C7DBB"/>
                </a:solidFill>
                <a:uFill>
                  <a:noFill/>
                </a:uFill>
                <a:hlinkClick r:id="rId2">
                  <a:extLst>
                    <a:ext uri="{A12FA001-AC4F-418D-AE19-62706E023703}">
                      <ahyp:hlinkClr val="tx"/>
                    </a:ext>
                  </a:extLst>
                </a:hlinkClick>
              </a:rPr>
              <a:t>doi.org/10.1016/S0040-4039(00)81376-3</a:t>
            </a:r>
            <a:endParaRPr/>
          </a:p>
          <a:p>
            <a:pPr indent="0" lvl="0" marL="0" rtl="0" algn="l">
              <a:spcBef>
                <a:spcPts val="0"/>
              </a:spcBef>
              <a:spcAft>
                <a:spcPts val="0"/>
              </a:spcAft>
              <a:buNone/>
            </a:pPr>
            <a:r>
              <a:rPr lang="en"/>
              <a:t>Left figure: </a:t>
            </a:r>
            <a:r>
              <a:rPr lang="en" u="sng">
                <a:solidFill>
                  <a:schemeClr val="hlink"/>
                </a:solidFill>
                <a:hlinkClick r:id="rId3"/>
              </a:rPr>
              <a:t>https://www.twistbioscience.com/blog/science/simple-guide-phosphoramidite-chemistry-and-how-it-fits-twist-biosciences-commercial</a:t>
            </a:r>
            <a:endParaRPr/>
          </a:p>
          <a:p>
            <a:pPr indent="0" lvl="0" marL="0" rtl="0" algn="l">
              <a:spcBef>
                <a:spcPts val="0"/>
              </a:spcBef>
              <a:spcAft>
                <a:spcPts val="0"/>
              </a:spcAft>
              <a:buNone/>
            </a:pPr>
            <a:r>
              <a:rPr lang="en"/>
              <a:t>Right lego figure: </a:t>
            </a:r>
            <a:r>
              <a:rPr lang="en" u="sng">
                <a:solidFill>
                  <a:schemeClr val="hlink"/>
                </a:solidFill>
                <a:hlinkClick r:id="rId4"/>
              </a:rPr>
              <a:t>https://www.twistbioscience.com/technology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eb2f88be5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eb2f88be5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a:t>
            </a:r>
            <a:r>
              <a:rPr lang="en"/>
              <a:t> credit:</a:t>
            </a:r>
            <a:r>
              <a:rPr lang="en"/>
              <a:t> </a:t>
            </a:r>
            <a:r>
              <a:rPr lang="en" u="sng">
                <a:solidFill>
                  <a:schemeClr val="hlink"/>
                </a:solidFill>
                <a:hlinkClick r:id="rId2"/>
              </a:rPr>
              <a:t>PCA polymerase cycling assembly - Polymerase cycling assembly - Wikipedia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3ad610dd9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3ad610dd9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3ad610dd9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3ad610dd9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credit: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3ad610dd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3ad610dd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credit: Joshua Atkinson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35aea4a25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135aea4a25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credit: Joshua Atkinson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d86f95063f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d86f95063f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credit: Joshua Atkinson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35aea4a25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135aea4a25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credit: Joshua Atkinson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e187d2648e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e187d2648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7b141133b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7b141133b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credit: Joshua Atkinson</a:t>
            </a:r>
            <a:endParaRPr>
              <a:solidFill>
                <a:schemeClr val="dk1"/>
              </a:solidFill>
            </a:endParaRPr>
          </a:p>
          <a:p>
            <a:pPr indent="0" lvl="0" marL="0" rtl="0" algn="l">
              <a:spcBef>
                <a:spcPts val="0"/>
              </a:spcBef>
              <a:spcAft>
                <a:spcPts val="0"/>
              </a:spcAft>
              <a:buNone/>
            </a:pPr>
            <a:r>
              <a:rPr lang="en"/>
              <a:t>https://www.nature.com/articles/d41586-020-00511-9</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eb2f88be5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eb2f88be5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credit: Joshua Atkinson</a:t>
            </a:r>
            <a:endParaRPr>
              <a:solidFill>
                <a:schemeClr val="dk1"/>
              </a:solidFill>
            </a:endParaRPr>
          </a:p>
          <a:p>
            <a:pPr indent="0" lvl="0" marL="0" rtl="0" algn="l">
              <a:spcBef>
                <a:spcPts val="0"/>
              </a:spcBef>
              <a:spcAft>
                <a:spcPts val="0"/>
              </a:spcAft>
              <a:buNone/>
            </a:pPr>
            <a:r>
              <a:rPr lang="en"/>
              <a:t>https://www.nature.com/articles/d41586-020-00511-9</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d86f95063f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d86f95063f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Image credit: Joshua Atkinson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f457acc66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f457acc66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Image credit: Joshua Atkinson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f457acc66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f457acc66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Image credit: Joshua Atkinson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1e6d01d7a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1e6d01d7a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d86f95063f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d86f95063f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credit: </a:t>
            </a:r>
            <a:r>
              <a:rPr lang="en" u="sng">
                <a:solidFill>
                  <a:schemeClr val="hlink"/>
                </a:solidFill>
                <a:hlinkClick r:id="rId2"/>
              </a:rPr>
              <a:t>Press release: The Nobel Prize in Chemistry 2018</a:t>
            </a:r>
            <a:r>
              <a:rPr lang="en"/>
              <a:t>. ©Johan Jarnestad/The Royal Swedish Academy of Sciences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d86f95063f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d86f95063f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credit: </a:t>
            </a:r>
            <a:r>
              <a:rPr lang="en"/>
              <a:t>https://doi.org/10.1016/j.jbc.2021.100558</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7b141133b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7b141133b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credit: </a:t>
            </a:r>
            <a:r>
              <a:rPr lang="en"/>
              <a:t>https://doi.org/10.1016/j.tibtech.2022.03.004</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e187d2648e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e187d2648e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e6d01d7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1e6d01d7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https://ebrc.org/what-is-synbio/</a:t>
            </a:r>
            <a:endParaRPr/>
          </a:p>
          <a:p>
            <a:pPr indent="0" lvl="0" marL="0" rtl="0" algn="l">
              <a:spcBef>
                <a:spcPts val="0"/>
              </a:spcBef>
              <a:spcAft>
                <a:spcPts val="0"/>
              </a:spcAft>
              <a:buNone/>
            </a:pPr>
            <a:r>
              <a:rPr lang="en"/>
              <a:t>Engineering Biology – The design and construction of new biological entities such as enzymes, genetic circuits, and cells or the redesign of existing biological systems. Engineering biology builds on the advances in molecular, cell, and systems biology and seeks to transform biology in the same way that synthesis transformed chemistry and integrated circuit design transformed computing. The element that distinguishes engineering biology from traditional molecular and cellular biology is the focus on the design and construction of core components (e.g., parts of enzymes, genetic circuits, metabolic pathways) that can be modeled, understood, and tuned to meet specific performance criteria, and the assembly of these smaller parts and devices into larger integrated systems to solve specific problems. Unlike many other areas of engineering, biology is incredibly non-linear and less predictable, and there is less knowledge of the parts and how they interact. Hence, the overwhelming physical details of natural biology (gene sequences, protein properties, biological systems) must be organized and recast via a set of design rules that hide information and manage complexity, thereby enabling the engineering of many-component integrated biological systems. It is only when this is accomplished that designs of significant scale will be possible. EBRC (and thus, this roadmap) uses Engineering Biology synonymous with Synthetic Biology.</a:t>
            </a:r>
            <a:endParaRPr/>
          </a:p>
          <a:p>
            <a:pPr indent="0" lvl="0" marL="0" rtl="0" algn="l">
              <a:spcBef>
                <a:spcPts val="0"/>
              </a:spcBef>
              <a:spcAft>
                <a:spcPts val="0"/>
              </a:spcAft>
              <a:buNone/>
            </a:pPr>
            <a:r>
              <a:rPr lang="en" u="sng">
                <a:solidFill>
                  <a:schemeClr val="hlink"/>
                </a:solidFill>
                <a:hlinkClick r:id="rId3"/>
              </a:rPr>
              <a:t>https://roadmap.ebrc.org/materials-glossary/</a:t>
            </a:r>
            <a:r>
              <a:rPr lang="en"/>
              <a:t>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e187d2648e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e187d2648e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221b5c78e6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221b5c78e6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credit: </a:t>
            </a:r>
            <a:r>
              <a:rPr lang="en"/>
              <a:t>Created with BioRender.com.</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221b5c78e6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1221b5c78e6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Image credit: Created with BioRender.com.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221b5c78e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221b5c78e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221b5c78e6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1221b5c78e6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Image credit: Created with BioRender.com.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d86f95063f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d86f95063f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Image credit: Created with BioRender.com.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13aed29b712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13aed29b712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Upper i</a:t>
            </a:r>
            <a:r>
              <a:rPr lang="en"/>
              <a:t>mage credit: Created with BioRender.com.</a:t>
            </a:r>
            <a:endParaRPr/>
          </a:p>
          <a:p>
            <a:pPr indent="0" lvl="0" marL="0" rtl="0" algn="l">
              <a:spcBef>
                <a:spcPts val="0"/>
              </a:spcBef>
              <a:spcAft>
                <a:spcPts val="0"/>
              </a:spcAft>
              <a:buNone/>
            </a:pPr>
            <a:r>
              <a:rPr lang="en"/>
              <a:t>Lower image credit:</a:t>
            </a:r>
            <a:r>
              <a:rPr lang="en" u="sng">
                <a:solidFill>
                  <a:schemeClr val="hlink"/>
                </a:solidFill>
                <a:hlinkClick r:id="rId2"/>
              </a:rPr>
              <a:t>https://www.sciencedirect.com/science/article/pii/S0093691X16300954</a:t>
            </a:r>
            <a:endParaRPr/>
          </a:p>
          <a:p>
            <a:pPr indent="0" lvl="0" marL="0" rtl="0" algn="l">
              <a:spcBef>
                <a:spcPts val="0"/>
              </a:spcBef>
              <a:spcAft>
                <a:spcPts val="0"/>
              </a:spcAft>
              <a:buNone/>
            </a:pPr>
            <a:r>
              <a:rPr lang="en" u="sng">
                <a:solidFill>
                  <a:schemeClr val="hlink"/>
                </a:solidFill>
                <a:hlinkClick r:id="rId3"/>
              </a:rPr>
              <a:t>https://www.uab.edu/news/research/item/12567-the-10-gene-pig-and-other-medical-science-advances-enabled-uab-s-transplant-of-a-pig-kidney-into-a-brain-dead-human-recipient</a:t>
            </a:r>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3aed29b712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13aed29b712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Upper </a:t>
            </a:r>
            <a:r>
              <a:rPr lang="en">
                <a:solidFill>
                  <a:schemeClr val="dk1"/>
                </a:solidFill>
              </a:rPr>
              <a:t>i</a:t>
            </a:r>
            <a:r>
              <a:rPr lang="en">
                <a:solidFill>
                  <a:schemeClr val="dk1"/>
                </a:solidFill>
              </a:rPr>
              <a:t>mage credit: Created with BioRender.com.</a:t>
            </a:r>
            <a:endParaRPr>
              <a:solidFill>
                <a:schemeClr val="dk1"/>
              </a:solidFill>
            </a:endParaRPr>
          </a:p>
          <a:p>
            <a:pPr indent="0" lvl="0" marL="0" rtl="0" algn="l">
              <a:spcBef>
                <a:spcPts val="0"/>
              </a:spcBef>
              <a:spcAft>
                <a:spcPts val="0"/>
              </a:spcAft>
              <a:buNone/>
            </a:pPr>
            <a:r>
              <a:rPr lang="en"/>
              <a:t>Lower image credit: </a:t>
            </a:r>
            <a:r>
              <a:rPr lang="en" u="sng">
                <a:solidFill>
                  <a:schemeClr val="hlink"/>
                </a:solidFill>
                <a:hlinkClick r:id="rId2"/>
              </a:rPr>
              <a:t>https://wyss.harvard.edu/news/protecting-the-human-intestinal-microbiota-with-synthetic-biology/</a:t>
            </a:r>
            <a:br>
              <a:rPr lang="en"/>
            </a:br>
            <a:r>
              <a:rPr lang="en">
                <a:solidFill>
                  <a:srgbClr val="222222"/>
                </a:solidFill>
                <a:highlight>
                  <a:srgbClr val="FFFFFF"/>
                </a:highlight>
              </a:rPr>
              <a:t>Wyss Institute at Harvard University.</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1221b5c78e6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1221b5c78e6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Image credit: Created with BioRender.com.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3aed29b712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13aed29b712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credit: </a:t>
            </a:r>
            <a:r>
              <a:rPr lang="en" u="sng">
                <a:solidFill>
                  <a:schemeClr val="hlink"/>
                </a:solidFill>
                <a:hlinkClick r:id="rId2"/>
              </a:rPr>
              <a:t>https://doi.org/10.1016/j.ddtec.2018.08.001</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1e6d01d7a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1e6d01d7a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3aed29b712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13aed29b712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Upper image credit: </a:t>
            </a:r>
            <a:r>
              <a:rPr lang="en"/>
              <a:t>Created with BioRender.com.</a:t>
            </a:r>
            <a:endParaRPr/>
          </a:p>
          <a:p>
            <a:pPr indent="0" lvl="0" marL="0" rtl="0" algn="l">
              <a:spcBef>
                <a:spcPts val="0"/>
              </a:spcBef>
              <a:spcAft>
                <a:spcPts val="0"/>
              </a:spcAft>
              <a:buNone/>
            </a:pPr>
            <a:r>
              <a:rPr lang="en"/>
              <a:t>Lower image credit: </a:t>
            </a:r>
            <a:r>
              <a:rPr lang="en">
                <a:solidFill>
                  <a:schemeClr val="dk1"/>
                </a:solidFill>
              </a:rPr>
              <a:t>https://en.wikipedia.org/wiki/Gene_drive#/media/File:Gene_Drive.png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1e6d01d7a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11e6d01d7a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1221b5c78e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1221b5c78e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credit: Created with BioRender.com.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1221b5c78e6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1221b5c78e6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credit: Created with BioRender.com.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13aed29b712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13aed29b71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credit: Created with BioRender.com.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13aed29b712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13aed29b712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credit: Created with BioRender.com.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13aed29b712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13aed29b712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credit: Created with BioRender.com.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1221b5c78e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1221b5c78e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13aed29b712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13aed29b712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1221b5c78e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1221b5c78e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a:t>
            </a:r>
            <a:r>
              <a:rPr lang="en"/>
              <a:t>https://en.wikipedia.org/wiki/AlphaFold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3aed29b71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3aed29b71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1221b5c78e6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1221b5c78e6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credit: </a:t>
            </a:r>
            <a:r>
              <a:rPr lang="en" u="sng">
                <a:solidFill>
                  <a:schemeClr val="hlink"/>
                </a:solidFill>
                <a:hlinkClick r:id="rId2"/>
              </a:rPr>
              <a:t>https://doi.org/10.1093/nar/gks1108</a:t>
            </a:r>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1221b5c78e6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1221b5c78e6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1221b5c78e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1221b5c78e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credit: </a:t>
            </a:r>
            <a:r>
              <a:rPr lang="en" sz="1200">
                <a:highlight>
                  <a:srgbClr val="FFFFFF"/>
                </a:highlight>
                <a:latin typeface="Roboto"/>
                <a:ea typeface="Roboto"/>
                <a:cs typeface="Roboto"/>
                <a:sym typeface="Roboto"/>
              </a:rPr>
              <a:t>Created with Biorender.com.</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13aed29b712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13aed29b712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https://www.youtube.com/watch?v=I-fzwuJpJBw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Alternate: </a:t>
            </a:r>
            <a:r>
              <a:rPr lang="en" u="sng">
                <a:solidFill>
                  <a:schemeClr val="hlink"/>
                </a:solidFill>
                <a:hlinkClick r:id="rId3"/>
              </a:rPr>
              <a:t>https://www.youtube.com/watch?v=4C0ElEFK-68&amp;ab_channel=OpentronsLabworks</a:t>
            </a:r>
            <a:r>
              <a:rPr lang="en"/>
              <a:t>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e187d2648e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e187d2648e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d53d61ceb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d53d61ceb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examples for Industrial and Environmental Biotechnology are given in the introduction (</a:t>
            </a:r>
            <a:r>
              <a:rPr lang="en" u="sng">
                <a:solidFill>
                  <a:schemeClr val="hlink"/>
                </a:solidFill>
                <a:hlinkClick action="ppaction://hlinksldjump" r:id="rId2"/>
              </a:rPr>
              <a:t>slide 7</a:t>
            </a:r>
            <a:r>
              <a:rPr lang="en"/>
              <a:t>, </a:t>
            </a:r>
            <a:r>
              <a:rPr lang="en" u="sng">
                <a:solidFill>
                  <a:schemeClr val="hlink"/>
                </a:solidFill>
                <a:hlinkClick action="ppaction://hlinksldjump" r:id="rId3"/>
              </a:rPr>
              <a:t>slide 12</a:t>
            </a:r>
            <a:r>
              <a:rPr lang="en"/>
              <a:t>)</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d53d61ceb8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d53d61ceb8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Discussion: environmental concerns of engineered microbes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Other versions: </a:t>
            </a:r>
            <a:r>
              <a:rPr lang="en">
                <a:solidFill>
                  <a:schemeClr val="dk1"/>
                </a:solidFill>
              </a:rPr>
              <a:t>Papaya GMO, artificial meat, plant symbiont/fertilizers</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13aed29b71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13aed29b71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 </a:t>
            </a:r>
            <a:r>
              <a:rPr lang="en" u="sng">
                <a:solidFill>
                  <a:schemeClr val="hlink"/>
                </a:solidFill>
                <a:hlinkClick r:id="rId2"/>
              </a:rPr>
              <a:t>https://www.youtube.com/watch?v=bqwDec4MWxo</a:t>
            </a:r>
            <a:r>
              <a:rPr lang="en"/>
              <a:t> </a:t>
            </a:r>
            <a:endParaRPr/>
          </a:p>
          <a:p>
            <a:pPr indent="0" lvl="0" marL="0" rtl="0" algn="l">
              <a:spcBef>
                <a:spcPts val="0"/>
              </a:spcBef>
              <a:spcAft>
                <a:spcPts val="0"/>
              </a:spcAft>
              <a:buNone/>
            </a:pPr>
            <a:r>
              <a:rPr lang="en"/>
              <a:t>Discussion: </a:t>
            </a:r>
            <a:r>
              <a:rPr lang="en"/>
              <a:t>environmental</a:t>
            </a:r>
            <a:r>
              <a:rPr lang="en"/>
              <a:t> concerns of engineered microbes</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d53d61ceb8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d53d61ceb8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https://www.nature.com/articles/s41589-021-00962-9</a:t>
            </a:r>
            <a:endParaRPr/>
          </a:p>
          <a:p>
            <a:pPr indent="0" lvl="0" marL="0" rtl="0" algn="l">
              <a:spcBef>
                <a:spcPts val="0"/>
              </a:spcBef>
              <a:spcAft>
                <a:spcPts val="0"/>
              </a:spcAft>
              <a:buNone/>
            </a:pPr>
            <a:r>
              <a:rPr lang="en"/>
              <a:t>Discussion concerns - accuracy, affordability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Jewett lab rosalind:</a:t>
            </a:r>
            <a:endParaRPr/>
          </a:p>
          <a:p>
            <a:pPr indent="0" lvl="0" marL="0" rtl="0" algn="l">
              <a:spcBef>
                <a:spcPts val="0"/>
              </a:spcBef>
              <a:spcAft>
                <a:spcPts val="0"/>
              </a:spcAft>
              <a:buClr>
                <a:schemeClr val="dk1"/>
              </a:buClr>
              <a:buSzPts val="1100"/>
              <a:buFont typeface="Arial"/>
              <a:buNone/>
            </a:pPr>
            <a:r>
              <a:rPr lang="en"/>
              <a:t>http://dx.doi.org/10.1021/acssynbio.9b00347</a:t>
            </a:r>
            <a:endParaRPr/>
          </a:p>
          <a:p>
            <a:pPr indent="0" lvl="0" marL="0" rtl="0" algn="l">
              <a:spcBef>
                <a:spcPts val="0"/>
              </a:spcBef>
              <a:spcAft>
                <a:spcPts val="0"/>
              </a:spcAft>
              <a:buClr>
                <a:schemeClr val="dk1"/>
              </a:buClr>
              <a:buSzPts val="1100"/>
              <a:buFont typeface="Arial"/>
              <a:buNone/>
            </a:pPr>
            <a:r>
              <a:rPr lang="en"/>
              <a:t>http://dx.doi.org/10.1038/s41589-021-00962-9</a:t>
            </a:r>
            <a:endParaRPr/>
          </a:p>
          <a:p>
            <a:pPr indent="0" lvl="0" marL="0" rtl="0" algn="l">
              <a:spcBef>
                <a:spcPts val="0"/>
              </a:spcBef>
              <a:spcAft>
                <a:spcPts val="0"/>
              </a:spcAft>
              <a:buClr>
                <a:schemeClr val="dk1"/>
              </a:buClr>
              <a:buSzPts val="1100"/>
              <a:buFont typeface="Arial"/>
              <a:buNone/>
            </a:pPr>
            <a:r>
              <a:rPr lang="en"/>
              <a:t>http://dx.doi.org/10.1126/sciadv.aax4473 </a:t>
            </a:r>
            <a:endParaRPr/>
          </a:p>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13b3dfc8cb4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13b3dfc8cb4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 concerns - accuracy, affordability, treatment access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fd00a99cc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fd00a99cc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11e6d01d7a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11e6d01d7a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13b3dfc8cb4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13b3dfc8cb4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140762f945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140762f945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13d218c55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13d218c55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Albert W. Hinman and Douglas C. Friedman. Actions to Enable an Equitable and Innovative U.S. Bioeconomy. Engineering Biology Research Consortium. 2022. https://doi.org/10.25498/E4X59D</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13d218c558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13d218c558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d53d61ceb8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d53d61ceb8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13aed29b712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13aed29b712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140762f945d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140762f945d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140762f945d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140762f945d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150925ca1c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150925ca1c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f57899fc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df57899fc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4" name="Google Shape;54;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5" name="Shape 55"/>
        <p:cNvGrpSpPr/>
        <p:nvPr/>
      </p:nvGrpSpPr>
      <p:grpSpPr>
        <a:xfrm>
          <a:off x="0" y="0"/>
          <a:ext cx="0" cy="0"/>
          <a:chOff x="0" y="0"/>
          <a:chExt cx="0" cy="0"/>
        </a:xfrm>
      </p:grpSpPr>
      <p:sp>
        <p:nvSpPr>
          <p:cNvPr id="56" name="Google Shape;56;p12"/>
          <p:cNvSpPr txBox="1"/>
          <p:nvPr>
            <p:ph idx="1" type="body"/>
          </p:nvPr>
        </p:nvSpPr>
        <p:spPr>
          <a:xfrm>
            <a:off x="311700" y="1389600"/>
            <a:ext cx="3795900" cy="31794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12"/>
          <p:cNvSpPr txBox="1"/>
          <p:nvPr>
            <p:ph type="title"/>
          </p:nvPr>
        </p:nvSpPr>
        <p:spPr>
          <a:xfrm>
            <a:off x="311700" y="445025"/>
            <a:ext cx="4275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9" name="Shape 59"/>
        <p:cNvGrpSpPr/>
        <p:nvPr/>
      </p:nvGrpSpPr>
      <p:grpSpPr>
        <a:xfrm>
          <a:off x="0" y="0"/>
          <a:ext cx="0" cy="0"/>
          <a:chOff x="0" y="0"/>
          <a:chExt cx="0" cy="0"/>
        </a:xfrm>
      </p:grpSpPr>
      <p:sp>
        <p:nvSpPr>
          <p:cNvPr id="60" name="Google Shape;60;p1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1" name="Google Shape;61;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1 title and description">
  <p:cSld name="SECTION_TITLE_AND_DESCRIPTION">
    <p:spTree>
      <p:nvGrpSpPr>
        <p:cNvPr id="62" name="Shape 62"/>
        <p:cNvGrpSpPr/>
        <p:nvPr/>
      </p:nvGrpSpPr>
      <p:grpSpPr>
        <a:xfrm>
          <a:off x="0" y="0"/>
          <a:ext cx="0" cy="0"/>
          <a:chOff x="0" y="0"/>
          <a:chExt cx="0" cy="0"/>
        </a:xfrm>
      </p:grpSpPr>
      <p:sp>
        <p:nvSpPr>
          <p:cNvPr id="63" name="Google Shape;63;p14"/>
          <p:cNvSpPr/>
          <p:nvPr/>
        </p:nvSpPr>
        <p:spPr>
          <a:xfrm>
            <a:off x="2100" y="-125"/>
            <a:ext cx="4572000" cy="5143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txBox="1"/>
          <p:nvPr>
            <p:ph type="title"/>
          </p:nvPr>
        </p:nvSpPr>
        <p:spPr>
          <a:xfrm>
            <a:off x="265500" y="1529400"/>
            <a:ext cx="4045200" cy="1482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200"/>
              <a:buNone/>
              <a:defRPr sz="4200">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5" name="Google Shape;65;p14"/>
          <p:cNvSpPr txBox="1"/>
          <p:nvPr>
            <p:ph idx="1" type="subTitle"/>
          </p:nvPr>
        </p:nvSpPr>
        <p:spPr>
          <a:xfrm>
            <a:off x="4739925" y="1653000"/>
            <a:ext cx="4045200" cy="1235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rgbClr val="999999"/>
              </a:buClr>
              <a:buSzPts val="2100"/>
              <a:buNone/>
              <a:defRPr b="1" sz="2100">
                <a:solidFill>
                  <a:srgbClr val="999999"/>
                </a:solidFill>
              </a:defRPr>
            </a:lvl1pPr>
            <a:lvl2pPr lvl="1" algn="ctr">
              <a:lnSpc>
                <a:spcPct val="100000"/>
              </a:lnSpc>
              <a:spcBef>
                <a:spcPts val="0"/>
              </a:spcBef>
              <a:spcAft>
                <a:spcPts val="0"/>
              </a:spcAft>
              <a:buSzPts val="2100"/>
              <a:buNone/>
              <a:defRPr b="1" sz="2100"/>
            </a:lvl2pPr>
            <a:lvl3pPr lvl="2" algn="ctr">
              <a:lnSpc>
                <a:spcPct val="100000"/>
              </a:lnSpc>
              <a:spcBef>
                <a:spcPts val="0"/>
              </a:spcBef>
              <a:spcAft>
                <a:spcPts val="0"/>
              </a:spcAft>
              <a:buSzPts val="2100"/>
              <a:buNone/>
              <a:defRPr b="1" sz="2100"/>
            </a:lvl3pPr>
            <a:lvl4pPr lvl="3" algn="ctr">
              <a:lnSpc>
                <a:spcPct val="100000"/>
              </a:lnSpc>
              <a:spcBef>
                <a:spcPts val="0"/>
              </a:spcBef>
              <a:spcAft>
                <a:spcPts val="0"/>
              </a:spcAft>
              <a:buSzPts val="2100"/>
              <a:buNone/>
              <a:defRPr b="1" sz="2100"/>
            </a:lvl4pPr>
            <a:lvl5pPr lvl="4" algn="ctr">
              <a:lnSpc>
                <a:spcPct val="100000"/>
              </a:lnSpc>
              <a:spcBef>
                <a:spcPts val="0"/>
              </a:spcBef>
              <a:spcAft>
                <a:spcPts val="0"/>
              </a:spcAft>
              <a:buSzPts val="2100"/>
              <a:buNone/>
              <a:defRPr b="1" sz="2100"/>
            </a:lvl5pPr>
            <a:lvl6pPr lvl="5" algn="ctr">
              <a:lnSpc>
                <a:spcPct val="100000"/>
              </a:lnSpc>
              <a:spcBef>
                <a:spcPts val="0"/>
              </a:spcBef>
              <a:spcAft>
                <a:spcPts val="0"/>
              </a:spcAft>
              <a:buSzPts val="2100"/>
              <a:buNone/>
              <a:defRPr b="1" sz="2100"/>
            </a:lvl6pPr>
            <a:lvl7pPr lvl="6" algn="ctr">
              <a:lnSpc>
                <a:spcPct val="100000"/>
              </a:lnSpc>
              <a:spcBef>
                <a:spcPts val="0"/>
              </a:spcBef>
              <a:spcAft>
                <a:spcPts val="0"/>
              </a:spcAft>
              <a:buSzPts val="2100"/>
              <a:buNone/>
              <a:defRPr b="1" sz="2100"/>
            </a:lvl7pPr>
            <a:lvl8pPr lvl="7" algn="ctr">
              <a:lnSpc>
                <a:spcPct val="100000"/>
              </a:lnSpc>
              <a:spcBef>
                <a:spcPts val="0"/>
              </a:spcBef>
              <a:spcAft>
                <a:spcPts val="0"/>
              </a:spcAft>
              <a:buSzPts val="2100"/>
              <a:buNone/>
              <a:defRPr b="1" sz="2100"/>
            </a:lvl8pPr>
            <a:lvl9pPr lvl="8" algn="ctr">
              <a:lnSpc>
                <a:spcPct val="100000"/>
              </a:lnSpc>
              <a:spcBef>
                <a:spcPts val="0"/>
              </a:spcBef>
              <a:spcAft>
                <a:spcPts val="0"/>
              </a:spcAft>
              <a:buSzPts val="2100"/>
              <a:buNone/>
              <a:defRPr b="1" sz="2100"/>
            </a:lvl9pPr>
          </a:lstStyle>
          <a:p/>
        </p:txBody>
      </p:sp>
      <p:sp>
        <p:nvSpPr>
          <p:cNvPr id="66" name="Google Shape;66;p14"/>
          <p:cNvSpPr txBox="1"/>
          <p:nvPr>
            <p:ph idx="2" type="body"/>
          </p:nvPr>
        </p:nvSpPr>
        <p:spPr>
          <a:xfrm>
            <a:off x="369600" y="3325075"/>
            <a:ext cx="3837000" cy="2010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67" name="Google Shape;6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1 title and description 1">
  <p:cSld name="SECTION_TITLE_AND_DESCRIPTION_1">
    <p:spTree>
      <p:nvGrpSpPr>
        <p:cNvPr id="68" name="Shape 68"/>
        <p:cNvGrpSpPr/>
        <p:nvPr/>
      </p:nvGrpSpPr>
      <p:grpSpPr>
        <a:xfrm>
          <a:off x="0" y="0"/>
          <a:ext cx="0" cy="0"/>
          <a:chOff x="0" y="0"/>
          <a:chExt cx="0" cy="0"/>
        </a:xfrm>
      </p:grpSpPr>
      <p:sp>
        <p:nvSpPr>
          <p:cNvPr id="69" name="Google Shape;69;p15"/>
          <p:cNvSpPr/>
          <p:nvPr/>
        </p:nvSpPr>
        <p:spPr>
          <a:xfrm>
            <a:off x="2100" y="-125"/>
            <a:ext cx="4572000" cy="5143500"/>
          </a:xfrm>
          <a:prstGeom prst="rect">
            <a:avLst/>
          </a:prstGeom>
          <a:solidFill>
            <a:srgbClr val="00A7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txBox="1"/>
          <p:nvPr>
            <p:ph type="title"/>
          </p:nvPr>
        </p:nvSpPr>
        <p:spPr>
          <a:xfrm>
            <a:off x="265500" y="1529400"/>
            <a:ext cx="4045200" cy="1482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200"/>
              <a:buNone/>
              <a:defRPr sz="4200">
                <a:solidFill>
                  <a:schemeClr val="lt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1" name="Google Shape;71;p15"/>
          <p:cNvSpPr txBox="1"/>
          <p:nvPr>
            <p:ph idx="1" type="subTitle"/>
          </p:nvPr>
        </p:nvSpPr>
        <p:spPr>
          <a:xfrm>
            <a:off x="4739925" y="1653000"/>
            <a:ext cx="4045200" cy="123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A74B"/>
              </a:buClr>
              <a:buSzPts val="2100"/>
              <a:buNone/>
              <a:defRPr b="1" sz="2100">
                <a:solidFill>
                  <a:srgbClr val="00A74B"/>
                </a:solidFill>
              </a:defRPr>
            </a:lvl1pPr>
            <a:lvl2pPr lvl="1" rtl="0" algn="ctr">
              <a:lnSpc>
                <a:spcPct val="100000"/>
              </a:lnSpc>
              <a:spcBef>
                <a:spcPts val="0"/>
              </a:spcBef>
              <a:spcAft>
                <a:spcPts val="0"/>
              </a:spcAft>
              <a:buSzPts val="2100"/>
              <a:buNone/>
              <a:defRPr b="1"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72" name="Google Shape;72;p15"/>
          <p:cNvSpPr txBox="1"/>
          <p:nvPr>
            <p:ph idx="2" type="body"/>
          </p:nvPr>
        </p:nvSpPr>
        <p:spPr>
          <a:xfrm>
            <a:off x="369600" y="3325075"/>
            <a:ext cx="3837000" cy="20100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3" name="Google Shape;73;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1 title and description 1 1">
  <p:cSld name="SECTION_TITLE_AND_DESCRIPTION_1_1">
    <p:spTree>
      <p:nvGrpSpPr>
        <p:cNvPr id="74" name="Shape 74"/>
        <p:cNvGrpSpPr/>
        <p:nvPr/>
      </p:nvGrpSpPr>
      <p:grpSpPr>
        <a:xfrm>
          <a:off x="0" y="0"/>
          <a:ext cx="0" cy="0"/>
          <a:chOff x="0" y="0"/>
          <a:chExt cx="0" cy="0"/>
        </a:xfrm>
      </p:grpSpPr>
      <p:sp>
        <p:nvSpPr>
          <p:cNvPr id="75" name="Google Shape;75;p16"/>
          <p:cNvSpPr/>
          <p:nvPr/>
        </p:nvSpPr>
        <p:spPr>
          <a:xfrm>
            <a:off x="2100" y="-125"/>
            <a:ext cx="4572000" cy="5143500"/>
          </a:xfrm>
          <a:prstGeom prst="rect">
            <a:avLst/>
          </a:prstGeom>
          <a:solidFill>
            <a:srgbClr val="103F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txBox="1"/>
          <p:nvPr>
            <p:ph type="title"/>
          </p:nvPr>
        </p:nvSpPr>
        <p:spPr>
          <a:xfrm>
            <a:off x="265500" y="1529400"/>
            <a:ext cx="4045200" cy="1482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200"/>
              <a:buNone/>
              <a:defRPr sz="4200">
                <a:solidFill>
                  <a:schemeClr val="lt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7" name="Google Shape;77;p16"/>
          <p:cNvSpPr txBox="1"/>
          <p:nvPr>
            <p:ph idx="1" type="subTitle"/>
          </p:nvPr>
        </p:nvSpPr>
        <p:spPr>
          <a:xfrm>
            <a:off x="4739925" y="1653000"/>
            <a:ext cx="4045200" cy="123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rgbClr val="103F68"/>
              </a:buClr>
              <a:buSzPts val="2100"/>
              <a:buNone/>
              <a:defRPr b="1" sz="2100">
                <a:solidFill>
                  <a:srgbClr val="103F68"/>
                </a:solidFill>
              </a:defRPr>
            </a:lvl1pPr>
            <a:lvl2pPr lvl="1" rtl="0" algn="ctr">
              <a:lnSpc>
                <a:spcPct val="100000"/>
              </a:lnSpc>
              <a:spcBef>
                <a:spcPts val="0"/>
              </a:spcBef>
              <a:spcAft>
                <a:spcPts val="0"/>
              </a:spcAft>
              <a:buSzPts val="2100"/>
              <a:buNone/>
              <a:defRPr b="1"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78" name="Google Shape;78;p16"/>
          <p:cNvSpPr txBox="1"/>
          <p:nvPr>
            <p:ph idx="2" type="body"/>
          </p:nvPr>
        </p:nvSpPr>
        <p:spPr>
          <a:xfrm>
            <a:off x="369600" y="3325075"/>
            <a:ext cx="3837000" cy="20100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9" name="Google Shape;7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1 title and description 1 2">
  <p:cSld name="SECTION_TITLE_AND_DESCRIPTION_1_2">
    <p:spTree>
      <p:nvGrpSpPr>
        <p:cNvPr id="80" name="Shape 80"/>
        <p:cNvGrpSpPr/>
        <p:nvPr/>
      </p:nvGrpSpPr>
      <p:grpSpPr>
        <a:xfrm>
          <a:off x="0" y="0"/>
          <a:ext cx="0" cy="0"/>
          <a:chOff x="0" y="0"/>
          <a:chExt cx="0" cy="0"/>
        </a:xfrm>
      </p:grpSpPr>
      <p:sp>
        <p:nvSpPr>
          <p:cNvPr id="81" name="Google Shape;81;p17"/>
          <p:cNvSpPr/>
          <p:nvPr/>
        </p:nvSpPr>
        <p:spPr>
          <a:xfrm>
            <a:off x="2100" y="-125"/>
            <a:ext cx="4572000" cy="5143500"/>
          </a:xfrm>
          <a:prstGeom prst="rect">
            <a:avLst/>
          </a:prstGeom>
          <a:solidFill>
            <a:srgbClr val="9E31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7"/>
          <p:cNvSpPr txBox="1"/>
          <p:nvPr>
            <p:ph type="title"/>
          </p:nvPr>
        </p:nvSpPr>
        <p:spPr>
          <a:xfrm>
            <a:off x="265500" y="1529400"/>
            <a:ext cx="4045200" cy="1482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200"/>
              <a:buNone/>
              <a:defRPr sz="4200">
                <a:solidFill>
                  <a:schemeClr val="lt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17"/>
          <p:cNvSpPr txBox="1"/>
          <p:nvPr>
            <p:ph idx="1" type="subTitle"/>
          </p:nvPr>
        </p:nvSpPr>
        <p:spPr>
          <a:xfrm>
            <a:off x="4739925" y="1653000"/>
            <a:ext cx="4045200" cy="123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rgbClr val="9E3159"/>
              </a:buClr>
              <a:buSzPts val="2100"/>
              <a:buNone/>
              <a:defRPr b="1" sz="2100">
                <a:solidFill>
                  <a:srgbClr val="9E3159"/>
                </a:solidFill>
              </a:defRPr>
            </a:lvl1pPr>
            <a:lvl2pPr lvl="1" rtl="0" algn="ctr">
              <a:lnSpc>
                <a:spcPct val="100000"/>
              </a:lnSpc>
              <a:spcBef>
                <a:spcPts val="0"/>
              </a:spcBef>
              <a:spcAft>
                <a:spcPts val="0"/>
              </a:spcAft>
              <a:buSzPts val="2100"/>
              <a:buNone/>
              <a:defRPr b="1"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84" name="Google Shape;84;p17"/>
          <p:cNvSpPr txBox="1"/>
          <p:nvPr>
            <p:ph idx="2" type="body"/>
          </p:nvPr>
        </p:nvSpPr>
        <p:spPr>
          <a:xfrm>
            <a:off x="369600" y="3325075"/>
            <a:ext cx="3837000" cy="20100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1 title and description 1 3">
  <p:cSld name="SECTION_TITLE_AND_DESCRIPTION_1_3">
    <p:spTree>
      <p:nvGrpSpPr>
        <p:cNvPr id="86" name="Shape 86"/>
        <p:cNvGrpSpPr/>
        <p:nvPr/>
      </p:nvGrpSpPr>
      <p:grpSpPr>
        <a:xfrm>
          <a:off x="0" y="0"/>
          <a:ext cx="0" cy="0"/>
          <a:chOff x="0" y="0"/>
          <a:chExt cx="0" cy="0"/>
        </a:xfrm>
      </p:grpSpPr>
      <p:sp>
        <p:nvSpPr>
          <p:cNvPr id="87" name="Google Shape;87;p18"/>
          <p:cNvSpPr/>
          <p:nvPr/>
        </p:nvSpPr>
        <p:spPr>
          <a:xfrm>
            <a:off x="2100" y="-125"/>
            <a:ext cx="4572000" cy="5143500"/>
          </a:xfrm>
          <a:prstGeom prst="rect">
            <a:avLst/>
          </a:prstGeom>
          <a:solidFill>
            <a:srgbClr val="00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8"/>
          <p:cNvSpPr txBox="1"/>
          <p:nvPr>
            <p:ph type="title"/>
          </p:nvPr>
        </p:nvSpPr>
        <p:spPr>
          <a:xfrm>
            <a:off x="265500" y="1529400"/>
            <a:ext cx="4045200" cy="1482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200"/>
              <a:buNone/>
              <a:defRPr sz="4200">
                <a:solidFill>
                  <a:schemeClr val="lt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9" name="Google Shape;89;p18"/>
          <p:cNvSpPr txBox="1"/>
          <p:nvPr>
            <p:ph idx="1" type="subTitle"/>
          </p:nvPr>
        </p:nvSpPr>
        <p:spPr>
          <a:xfrm>
            <a:off x="4739925" y="1653000"/>
            <a:ext cx="4045200" cy="123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7297"/>
              </a:buClr>
              <a:buSzPts val="2100"/>
              <a:buNone/>
              <a:defRPr b="1" sz="2100">
                <a:solidFill>
                  <a:srgbClr val="007297"/>
                </a:solidFill>
              </a:defRPr>
            </a:lvl1pPr>
            <a:lvl2pPr lvl="1" rtl="0" algn="ctr">
              <a:lnSpc>
                <a:spcPct val="100000"/>
              </a:lnSpc>
              <a:spcBef>
                <a:spcPts val="0"/>
              </a:spcBef>
              <a:spcAft>
                <a:spcPts val="0"/>
              </a:spcAft>
              <a:buSzPts val="2100"/>
              <a:buNone/>
              <a:defRPr b="1" sz="2100"/>
            </a:lvl2pPr>
            <a:lvl3pPr lvl="2" rtl="0" algn="ctr">
              <a:lnSpc>
                <a:spcPct val="100000"/>
              </a:lnSpc>
              <a:spcBef>
                <a:spcPts val="0"/>
              </a:spcBef>
              <a:spcAft>
                <a:spcPts val="0"/>
              </a:spcAft>
              <a:buSzPts val="2100"/>
              <a:buNone/>
              <a:defRPr b="1" sz="2100"/>
            </a:lvl3pPr>
            <a:lvl4pPr lvl="3" rtl="0" algn="ctr">
              <a:lnSpc>
                <a:spcPct val="100000"/>
              </a:lnSpc>
              <a:spcBef>
                <a:spcPts val="0"/>
              </a:spcBef>
              <a:spcAft>
                <a:spcPts val="0"/>
              </a:spcAft>
              <a:buSzPts val="2100"/>
              <a:buNone/>
              <a:defRPr b="1" sz="2100"/>
            </a:lvl4pPr>
            <a:lvl5pPr lvl="4" rtl="0" algn="ctr">
              <a:lnSpc>
                <a:spcPct val="100000"/>
              </a:lnSpc>
              <a:spcBef>
                <a:spcPts val="0"/>
              </a:spcBef>
              <a:spcAft>
                <a:spcPts val="0"/>
              </a:spcAft>
              <a:buSzPts val="2100"/>
              <a:buNone/>
              <a:defRPr b="1" sz="2100"/>
            </a:lvl5pPr>
            <a:lvl6pPr lvl="5" rtl="0" algn="ctr">
              <a:lnSpc>
                <a:spcPct val="100000"/>
              </a:lnSpc>
              <a:spcBef>
                <a:spcPts val="0"/>
              </a:spcBef>
              <a:spcAft>
                <a:spcPts val="0"/>
              </a:spcAft>
              <a:buSzPts val="2100"/>
              <a:buNone/>
              <a:defRPr b="1" sz="2100"/>
            </a:lvl6pPr>
            <a:lvl7pPr lvl="6" rtl="0" algn="ctr">
              <a:lnSpc>
                <a:spcPct val="100000"/>
              </a:lnSpc>
              <a:spcBef>
                <a:spcPts val="0"/>
              </a:spcBef>
              <a:spcAft>
                <a:spcPts val="0"/>
              </a:spcAft>
              <a:buSzPts val="2100"/>
              <a:buNone/>
              <a:defRPr b="1" sz="2100"/>
            </a:lvl7pPr>
            <a:lvl8pPr lvl="7" rtl="0" algn="ctr">
              <a:lnSpc>
                <a:spcPct val="100000"/>
              </a:lnSpc>
              <a:spcBef>
                <a:spcPts val="0"/>
              </a:spcBef>
              <a:spcAft>
                <a:spcPts val="0"/>
              </a:spcAft>
              <a:buSzPts val="2100"/>
              <a:buNone/>
              <a:defRPr b="1" sz="2100"/>
            </a:lvl8pPr>
            <a:lvl9pPr lvl="8" rtl="0" algn="ctr">
              <a:lnSpc>
                <a:spcPct val="100000"/>
              </a:lnSpc>
              <a:spcBef>
                <a:spcPts val="0"/>
              </a:spcBef>
              <a:spcAft>
                <a:spcPts val="0"/>
              </a:spcAft>
              <a:buSzPts val="2100"/>
              <a:buNone/>
              <a:defRPr b="1" sz="2100"/>
            </a:lvl9pPr>
          </a:lstStyle>
          <a:p/>
        </p:txBody>
      </p:sp>
      <p:sp>
        <p:nvSpPr>
          <p:cNvPr id="90" name="Google Shape;90;p18"/>
          <p:cNvSpPr txBox="1"/>
          <p:nvPr>
            <p:ph idx="2" type="body"/>
          </p:nvPr>
        </p:nvSpPr>
        <p:spPr>
          <a:xfrm>
            <a:off x="369600" y="3325075"/>
            <a:ext cx="3837000" cy="20100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1" name="Google Shape;91;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2" name="Shape 92"/>
        <p:cNvGrpSpPr/>
        <p:nvPr/>
      </p:nvGrpSpPr>
      <p:grpSpPr>
        <a:xfrm>
          <a:off x="0" y="0"/>
          <a:ext cx="0" cy="0"/>
          <a:chOff x="0" y="0"/>
          <a:chExt cx="0" cy="0"/>
        </a:xfrm>
      </p:grpSpPr>
      <p:sp>
        <p:nvSpPr>
          <p:cNvPr id="93" name="Google Shape;93;p1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94" name="Google Shape;94;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5" name="Shape 95"/>
        <p:cNvGrpSpPr/>
        <p:nvPr/>
      </p:nvGrpSpPr>
      <p:grpSpPr>
        <a:xfrm>
          <a:off x="0" y="0"/>
          <a:ext cx="0" cy="0"/>
          <a:chOff x="0" y="0"/>
          <a:chExt cx="0" cy="0"/>
        </a:xfrm>
      </p:grpSpPr>
      <p:sp>
        <p:nvSpPr>
          <p:cNvPr id="96" name="Google Shape;96;p2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7" name="Google Shape;97;p2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98" name="Google Shape;98;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 name="Shape 99"/>
        <p:cNvGrpSpPr/>
        <p:nvPr/>
      </p:nvGrpSpPr>
      <p:grpSpPr>
        <a:xfrm>
          <a:off x="0" y="0"/>
          <a:ext cx="0" cy="0"/>
          <a:chOff x="0" y="0"/>
          <a:chExt cx="0" cy="0"/>
        </a:xfrm>
      </p:grpSpPr>
      <p:sp>
        <p:nvSpPr>
          <p:cNvPr id="100" name="Google Shape;100;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Title and body" type="tx">
  <p:cSld name="TITLE_AND_BODY">
    <p:spTree>
      <p:nvGrpSpPr>
        <p:cNvPr id="16" name="Shape 16"/>
        <p:cNvGrpSpPr/>
        <p:nvPr/>
      </p:nvGrpSpPr>
      <p:grpSpPr>
        <a:xfrm>
          <a:off x="0" y="0"/>
          <a:ext cx="0" cy="0"/>
          <a:chOff x="0" y="0"/>
          <a:chExt cx="0" cy="0"/>
        </a:xfrm>
      </p:grpSpPr>
      <p:sp>
        <p:nvSpPr>
          <p:cNvPr id="17" name="Google Shape;17;p4"/>
          <p:cNvSpPr/>
          <p:nvPr/>
        </p:nvSpPr>
        <p:spPr>
          <a:xfrm>
            <a:off x="-10425" y="0"/>
            <a:ext cx="9154500" cy="10176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Title and body 1">
  <p:cSld name="TITLE_AND_BODY_2">
    <p:spTree>
      <p:nvGrpSpPr>
        <p:cNvPr id="21" name="Shape 21"/>
        <p:cNvGrpSpPr/>
        <p:nvPr/>
      </p:nvGrpSpPr>
      <p:grpSpPr>
        <a:xfrm>
          <a:off x="0" y="0"/>
          <a:ext cx="0" cy="0"/>
          <a:chOff x="0" y="0"/>
          <a:chExt cx="0" cy="0"/>
        </a:xfrm>
      </p:grpSpPr>
      <p:sp>
        <p:nvSpPr>
          <p:cNvPr id="22" name="Google Shape;22;p5"/>
          <p:cNvSpPr/>
          <p:nvPr/>
        </p:nvSpPr>
        <p:spPr>
          <a:xfrm>
            <a:off x="-10425" y="0"/>
            <a:ext cx="9154500" cy="1017600"/>
          </a:xfrm>
          <a:prstGeom prst="rect">
            <a:avLst/>
          </a:prstGeom>
          <a:solidFill>
            <a:srgbClr val="00A7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 name="Google Shape;24;p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Title and body 2">
  <p:cSld name="TITLE_AND_BODY_3">
    <p:spTree>
      <p:nvGrpSpPr>
        <p:cNvPr id="26" name="Shape 26"/>
        <p:cNvGrpSpPr/>
        <p:nvPr/>
      </p:nvGrpSpPr>
      <p:grpSpPr>
        <a:xfrm>
          <a:off x="0" y="0"/>
          <a:ext cx="0" cy="0"/>
          <a:chOff x="0" y="0"/>
          <a:chExt cx="0" cy="0"/>
        </a:xfrm>
      </p:grpSpPr>
      <p:sp>
        <p:nvSpPr>
          <p:cNvPr id="27" name="Google Shape;27;p6"/>
          <p:cNvSpPr/>
          <p:nvPr/>
        </p:nvSpPr>
        <p:spPr>
          <a:xfrm>
            <a:off x="-10425" y="0"/>
            <a:ext cx="9154500" cy="1017600"/>
          </a:xfrm>
          <a:prstGeom prst="rect">
            <a:avLst/>
          </a:prstGeom>
          <a:solidFill>
            <a:srgbClr val="103F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 name="Google Shape;29;p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Title and body 3">
  <p:cSld name="TITLE_AND_BODY_4">
    <p:spTree>
      <p:nvGrpSpPr>
        <p:cNvPr id="31" name="Shape 31"/>
        <p:cNvGrpSpPr/>
        <p:nvPr/>
      </p:nvGrpSpPr>
      <p:grpSpPr>
        <a:xfrm>
          <a:off x="0" y="0"/>
          <a:ext cx="0" cy="0"/>
          <a:chOff x="0" y="0"/>
          <a:chExt cx="0" cy="0"/>
        </a:xfrm>
      </p:grpSpPr>
      <p:sp>
        <p:nvSpPr>
          <p:cNvPr id="32" name="Google Shape;32;p7"/>
          <p:cNvSpPr/>
          <p:nvPr/>
        </p:nvSpPr>
        <p:spPr>
          <a:xfrm>
            <a:off x="-10425" y="0"/>
            <a:ext cx="9154500" cy="1017600"/>
          </a:xfrm>
          <a:prstGeom prst="rect">
            <a:avLst/>
          </a:prstGeom>
          <a:solidFill>
            <a:srgbClr val="9E31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33" name="Google Shape;33;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 name="Google Shape;34;p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Title and body 4">
  <p:cSld name="TITLE_AND_BODY_5">
    <p:spTree>
      <p:nvGrpSpPr>
        <p:cNvPr id="36" name="Shape 36"/>
        <p:cNvGrpSpPr/>
        <p:nvPr/>
      </p:nvGrpSpPr>
      <p:grpSpPr>
        <a:xfrm>
          <a:off x="0" y="0"/>
          <a:ext cx="0" cy="0"/>
          <a:chOff x="0" y="0"/>
          <a:chExt cx="0" cy="0"/>
        </a:xfrm>
      </p:grpSpPr>
      <p:sp>
        <p:nvSpPr>
          <p:cNvPr id="37" name="Google Shape;37;p8"/>
          <p:cNvSpPr/>
          <p:nvPr/>
        </p:nvSpPr>
        <p:spPr>
          <a:xfrm>
            <a:off x="-10425" y="0"/>
            <a:ext cx="9154500" cy="1017600"/>
          </a:xfrm>
          <a:prstGeom prst="rect">
            <a:avLst/>
          </a:prstGeom>
          <a:solidFill>
            <a:srgbClr val="00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38" name="Google Shape;38;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 name="Google Shape;39;p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1" name="Shape 41"/>
        <p:cNvGrpSpPr/>
        <p:nvPr/>
      </p:nvGrpSpPr>
      <p:grpSpPr>
        <a:xfrm>
          <a:off x="0" y="0"/>
          <a:ext cx="0" cy="0"/>
          <a:chOff x="0" y="0"/>
          <a:chExt cx="0" cy="0"/>
        </a:xfrm>
      </p:grpSpPr>
      <p:sp>
        <p:nvSpPr>
          <p:cNvPr id="42" name="Google Shape;42;p9"/>
          <p:cNvSpPr/>
          <p:nvPr/>
        </p:nvSpPr>
        <p:spPr>
          <a:xfrm>
            <a:off x="-10425" y="0"/>
            <a:ext cx="9154500" cy="115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 name="Google Shape;44;p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6" name="Shape 46"/>
        <p:cNvGrpSpPr/>
        <p:nvPr/>
      </p:nvGrpSpPr>
      <p:grpSpPr>
        <a:xfrm>
          <a:off x="0" y="0"/>
          <a:ext cx="0" cy="0"/>
          <a:chOff x="0" y="0"/>
          <a:chExt cx="0" cy="0"/>
        </a:xfrm>
      </p:grpSpPr>
      <p:sp>
        <p:nvSpPr>
          <p:cNvPr id="47" name="Google Shape;47;p10"/>
          <p:cNvSpPr/>
          <p:nvPr/>
        </p:nvSpPr>
        <p:spPr>
          <a:xfrm>
            <a:off x="-10425" y="0"/>
            <a:ext cx="9154500" cy="115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9" name="Google Shape;49;p1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0" name="Google Shape;50;p1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1pPr>
            <a:lvl2pPr lvl="1">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2pPr>
            <a:lvl3pPr lvl="2">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3pPr>
            <a:lvl4pPr lvl="3">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4pPr>
            <a:lvl5pPr lvl="4">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5pPr>
            <a:lvl6pPr lvl="5">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6pPr>
            <a:lvl7pPr lvl="6">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7pPr>
            <a:lvl8pPr lvl="7">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8pPr>
            <a:lvl9pPr lvl="8">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SzPts val="1800"/>
              <a:buFont typeface="Roboto"/>
              <a:buChar char="●"/>
              <a:defRPr sz="1800">
                <a:latin typeface="Roboto"/>
                <a:ea typeface="Roboto"/>
                <a:cs typeface="Roboto"/>
                <a:sym typeface="Roboto"/>
              </a:defRPr>
            </a:lvl1pPr>
            <a:lvl2pPr indent="-317500" lvl="1" marL="914400">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hyperlink" Target="https://en.wikipedia.org/wiki/Gene_drive#/media/File:Gene_Drive.p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hyperlink" Target="https://en.wikipedia.org/wiki/Gene_drive#/media/File:Gene_Drive.p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hyperlink" Target="https://en.wikipedia.org/wiki/Gene_drive#/media/File:Gene_Drive.p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ebrc.org/publications-guiding-ethical-principles-in-engineering-biology-research/" TargetMode="External"/><Relationship Id="rId4" Type="http://schemas.openxmlformats.org/officeDocument/2006/relationships/hyperlink" Target="https://ebrc.org/publications-guiding-ethical-principles-in-engineering-biology-research/" TargetMode="External"/><Relationship Id="rId5" Type="http://schemas.openxmlformats.org/officeDocument/2006/relationships/hyperlink" Target="https://ebrc.org/publications-guiding-ethical-principles-in-engineering-biology-research/"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24.xml"/><Relationship Id="rId5" Type="http://schemas.openxmlformats.org/officeDocument/2006/relationships/slide" Target="/ppt/slides/slide29.xml"/><Relationship Id="rId6" Type="http://schemas.openxmlformats.org/officeDocument/2006/relationships/slide" Target="/ppt/slides/slide49.xml"/><Relationship Id="rId7" Type="http://schemas.openxmlformats.org/officeDocument/2006/relationships/slide" Target="/ppt/slides/slide7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3.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4.png"/><Relationship Id="rId4" Type="http://schemas.openxmlformats.org/officeDocument/2006/relationships/hyperlink" Target="http://www.synthesis.cc/synthesis/category/Carlson+Curves" TargetMode="External"/><Relationship Id="rId5" Type="http://schemas.openxmlformats.org/officeDocument/2006/relationships/hyperlink" Target="http://www.synthesis.cc/synthesis/category/Carlson+Curves" TargetMode="External"/><Relationship Id="rId6" Type="http://schemas.openxmlformats.org/officeDocument/2006/relationships/hyperlink" Target="http://www.synthesis.cc/synthesis/category/Carlson+Curve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hyperlink" Target="https://www.twistbioscience.com/technology" TargetMode="External"/><Relationship Id="rId6" Type="http://schemas.openxmlformats.org/officeDocument/2006/relationships/hyperlink" Target="https://www.twistbioscience.com/blog/science/simple-guide-phosphoramidite-chemistry-and-how-it-fits-twist-biosciences-commercia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8.png"/><Relationship Id="rId4" Type="http://schemas.openxmlformats.org/officeDocument/2006/relationships/hyperlink" Target="https://en.wikipedia.org/wiki/Polymerase_cycling_assembly#/media/File:PCA_polymerase_cycling_assembly.jpg" TargetMode="External"/><Relationship Id="rId5" Type="http://schemas.openxmlformats.org/officeDocument/2006/relationships/hyperlink" Target="https://en.wikipedia.org/wiki/Polymerase_cycling_assembly#/media/File:PCA_polymerase_cycling_assembly.jp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hyperlink" Target="https://sbolstandard.org/" TargetMode="Externa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0" Type="http://schemas.openxmlformats.org/officeDocument/2006/relationships/hyperlink" Target="https://parts.igem.org/Help:BioBrick_Prefix_and_Suffix" TargetMode="External"/><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8.png"/><Relationship Id="rId4" Type="http://schemas.openxmlformats.org/officeDocument/2006/relationships/image" Target="../media/image22.png"/><Relationship Id="rId9" Type="http://schemas.openxmlformats.org/officeDocument/2006/relationships/hyperlink" Target="http://doi.org/10.1073/pnas.70.11.3240" TargetMode="External"/><Relationship Id="rId5" Type="http://schemas.openxmlformats.org/officeDocument/2006/relationships/hyperlink" Target="http://doi.org/10.1073/pnas.70.11.3240" TargetMode="External"/><Relationship Id="rId6" Type="http://schemas.openxmlformats.org/officeDocument/2006/relationships/hyperlink" Target="http://doi.org/10.1073/pnas.70.11.3240" TargetMode="External"/><Relationship Id="rId7" Type="http://schemas.openxmlformats.org/officeDocument/2006/relationships/hyperlink" Target="http://doi.org/10.1073/pnas.70.11.3240" TargetMode="External"/><Relationship Id="rId8" Type="http://schemas.openxmlformats.org/officeDocument/2006/relationships/hyperlink" Target="http://doi.org/10.1073/pnas.70.11.3240"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hyperlink" Target="http://doi.org/10.1371/journal.pone.0003647" TargetMode="External"/><Relationship Id="rId4" Type="http://schemas.openxmlformats.org/officeDocument/2006/relationships/hyperlink" Target="http://doi.org/10.1371/journal.pone.0003647" TargetMode="External"/><Relationship Id="rId5" Type="http://schemas.openxmlformats.org/officeDocument/2006/relationships/hyperlink" Target="http://doi.org/10.1371/journal.pone.0003647" TargetMode="External"/><Relationship Id="rId6" Type="http://schemas.openxmlformats.org/officeDocument/2006/relationships/hyperlink" Target="http://doi.org/10.1371/journal.pone.0003647" TargetMode="External"/><Relationship Id="rId7" Type="http://schemas.openxmlformats.org/officeDocument/2006/relationships/hyperlink" Target="http://doi.org/10.1371/journal.pone.0003647" TargetMode="External"/><Relationship Id="rId8"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0.png"/><Relationship Id="rId4" Type="http://schemas.openxmlformats.org/officeDocument/2006/relationships/hyperlink" Target="http://doi.org/10.1038/nmeth.1318"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20.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hyperlink" Target="http://doi.org/10.1073/pnas.100127597" TargetMode="External"/><Relationship Id="rId4" Type="http://schemas.openxmlformats.org/officeDocument/2006/relationships/hyperlink" Target="http://doi.org/10.1073/pnas.100127597" TargetMode="External"/><Relationship Id="rId5" Type="http://schemas.openxmlformats.org/officeDocument/2006/relationships/hyperlink" Target="http://doi.org/10.1073/pnas.100127597" TargetMode="External"/><Relationship Id="rId6" Type="http://schemas.openxmlformats.org/officeDocument/2006/relationships/hyperlink" Target="http://doi.org/10.1073/pnas.100127597" TargetMode="External"/><Relationship Id="rId7" Type="http://schemas.openxmlformats.org/officeDocument/2006/relationships/hyperlink" Target="http://doi.org/10.1073/pnas.100127597" TargetMode="External"/><Relationship Id="rId8"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hyperlink" Target="http://doi.org/10.1126/science.1225829" TargetMode="External"/><Relationship Id="rId4" Type="http://schemas.openxmlformats.org/officeDocument/2006/relationships/hyperlink" Target="http://doi.org/10.1126/science.1225829" TargetMode="External"/><Relationship Id="rId5" Type="http://schemas.openxmlformats.org/officeDocument/2006/relationships/hyperlink" Target="http://doi.org/10.1126/science.1225829" TargetMode="External"/><Relationship Id="rId6"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19.png"/><Relationship Id="rId4" Type="http://schemas.openxmlformats.org/officeDocument/2006/relationships/hyperlink" Target="https://www.nobelprize.org/prizes/chemistry/2018/press-releas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hyperlink" Target="https://doi.org/10.1016/j.jbc.2021.100558" TargetMode="External"/><Relationship Id="rId4" Type="http://schemas.openxmlformats.org/officeDocument/2006/relationships/hyperlink" Target="https://doi.org/10.1016/j.jbc.2021.100558" TargetMode="External"/><Relationship Id="rId5" Type="http://schemas.openxmlformats.org/officeDocument/2006/relationships/hyperlink" Target="https://doi.org/10.1016/j.jbc.2021.100558" TargetMode="External"/><Relationship Id="rId6"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hyperlink" Target="https://doi.org/10.1016/j.tibtech.2022.03.004" TargetMode="External"/><Relationship Id="rId4" Type="http://schemas.openxmlformats.org/officeDocument/2006/relationships/hyperlink" Target="https://doi.org/10.1016/j.tibtech.2022.03.004" TargetMode="External"/><Relationship Id="rId5"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1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23.png"/><Relationship Id="rId4" Type="http://schemas.openxmlformats.org/officeDocument/2006/relationships/image" Target="../media/image33.png"/><Relationship Id="rId5"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40.png"/><Relationship Id="rId4" Type="http://schemas.openxmlformats.org/officeDocument/2006/relationships/image" Target="../media/image44.png"/><Relationship Id="rId5" Type="http://schemas.openxmlformats.org/officeDocument/2006/relationships/image" Target="../media/image3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9.png"/><Relationship Id="rId4" Type="http://schemas.openxmlformats.org/officeDocument/2006/relationships/hyperlink" Target="https://www.sciencedirect.com/science/article/pii/S0093691X16300954" TargetMode="External"/><Relationship Id="rId5" Type="http://schemas.openxmlformats.org/officeDocument/2006/relationships/hyperlink" Target="https://www.sciencedirect.com/science/article/pii/S0093691X16300954" TargetMode="External"/><Relationship Id="rId6"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9.png"/><Relationship Id="rId4" Type="http://schemas.openxmlformats.org/officeDocument/2006/relationships/hyperlink" Target="https://wyss.harvard.edu/news/protecting-the-human-intestinal-microbiota-with-synthetic-biology/" TargetMode="External"/><Relationship Id="rId5" Type="http://schemas.openxmlformats.org/officeDocument/2006/relationships/image" Target="../media/image4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43.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hyperlink" Target="https://doi.org/10.1016/j.ddtec.2018.08.001" TargetMode="External"/><Relationship Id="rId4" Type="http://schemas.openxmlformats.org/officeDocument/2006/relationships/hyperlink" Target="https://doi.org/10.1016/j.ddtec.2018.08.001" TargetMode="External"/><Relationship Id="rId5" Type="http://schemas.openxmlformats.org/officeDocument/2006/relationships/hyperlink" Target="https://doi.org/10.1016/j.ddtec.2018.08.001" TargetMode="External"/><Relationship Id="rId6"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43.png"/><Relationship Id="rId4" Type="http://schemas.openxmlformats.org/officeDocument/2006/relationships/image" Target="../media/image10.png"/><Relationship Id="rId5" Type="http://schemas.openxmlformats.org/officeDocument/2006/relationships/hyperlink" Target="https://en.wikipedia.org/wiki/Gene_drive#/media/File:Gene_Drive.png"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59.png"/><Relationship Id="rId4" Type="http://schemas.openxmlformats.org/officeDocument/2006/relationships/image" Target="../media/image49.jpg"/><Relationship Id="rId5" Type="http://schemas.openxmlformats.org/officeDocument/2006/relationships/image" Target="../media/image51.jpg"/><Relationship Id="rId6" Type="http://schemas.openxmlformats.org/officeDocument/2006/relationships/image" Target="../media/image53.jpg"/><Relationship Id="rId7" Type="http://schemas.openxmlformats.org/officeDocument/2006/relationships/image" Target="../media/image52.png"/><Relationship Id="rId8" Type="http://schemas.openxmlformats.org/officeDocument/2006/relationships/image" Target="../media/image5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56.png"/><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hyperlink" Target="https://en.wikipedia.org/wiki/AlphaFold#/media/File:Protein_folding_figure.png" TargetMode="External"/><Relationship Id="rId4" Type="http://schemas.openxmlformats.org/officeDocument/2006/relationships/image" Target="../media/image61.png"/><Relationship Id="rId5" Type="http://schemas.openxmlformats.org/officeDocument/2006/relationships/image" Target="../media/image67.png"/><Relationship Id="rId6" Type="http://schemas.openxmlformats.org/officeDocument/2006/relationships/hyperlink" Target="https://www.deepmind.com/blog/alphafold-a-solution-to-a-50-year-old-grand-challenge-in-biolog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hyperlink" Target="https://doi.org/10.1093/nar/gks1108" TargetMode="External"/><Relationship Id="rId4" Type="http://schemas.openxmlformats.org/officeDocument/2006/relationships/hyperlink" Target="https://doi.org/10.1093/nar/gks1108" TargetMode="External"/><Relationship Id="rId5" Type="http://schemas.openxmlformats.org/officeDocument/2006/relationships/hyperlink" Target="https://doi.org/10.1093/nar/gks1108" TargetMode="External"/><Relationship Id="rId6" Type="http://schemas.openxmlformats.org/officeDocument/2006/relationships/hyperlink" Target="https://doi.org/10.1093/nar/gks1108" TargetMode="External"/><Relationship Id="rId7" Type="http://schemas.openxmlformats.org/officeDocument/2006/relationships/image" Target="../media/image64.png"/><Relationship Id="rId8" Type="http://schemas.openxmlformats.org/officeDocument/2006/relationships/image" Target="../media/image6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hyperlink" Target="https://www.denovodna.com/" TargetMode="External"/><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5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hyperlink" Target="http://www.youtube.com/watch?v=I-fzwuJpJBw" TargetMode="External"/><Relationship Id="rId4" Type="http://schemas.openxmlformats.org/officeDocument/2006/relationships/image" Target="../media/image62.jpg"/><Relationship Id="rId5" Type="http://schemas.openxmlformats.org/officeDocument/2006/relationships/hyperlink" Target="https://www.youtube.com/watch?v=I-fzwuJpJBw"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55.png"/><Relationship Id="rId4" Type="http://schemas.openxmlformats.org/officeDocument/2006/relationships/image" Target="../media/image69.png"/><Relationship Id="rId5" Type="http://schemas.openxmlformats.org/officeDocument/2006/relationships/image" Target="../media/image60.png"/><Relationship Id="rId6" Type="http://schemas.openxmlformats.org/officeDocument/2006/relationships/image" Target="../media/image58.png"/><Relationship Id="rId7" Type="http://schemas.openxmlformats.org/officeDocument/2006/relationships/image" Target="../media/image68.png"/><Relationship Id="rId8" Type="http://schemas.openxmlformats.org/officeDocument/2006/relationships/image" Target="../media/image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58.pn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58.png"/><Relationship Id="rId4" Type="http://schemas.openxmlformats.org/officeDocument/2006/relationships/hyperlink" Target="http://www.youtube.com/watch?v=bqwDec4MWxo" TargetMode="External"/><Relationship Id="rId5" Type="http://schemas.openxmlformats.org/officeDocument/2006/relationships/image" Target="../media/image73.jpg"/><Relationship Id="rId6" Type="http://schemas.openxmlformats.org/officeDocument/2006/relationships/hyperlink" Target="https://www.youtube.com/watch?v=bqwDec4MWxo"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55.png"/><Relationship Id="rId4" Type="http://schemas.openxmlformats.org/officeDocument/2006/relationships/image" Target="../media/image74.png"/><Relationship Id="rId9" Type="http://schemas.openxmlformats.org/officeDocument/2006/relationships/hyperlink" Target="https://doi.org/10.1038/s41589-021-00962-9" TargetMode="External"/><Relationship Id="rId5" Type="http://schemas.openxmlformats.org/officeDocument/2006/relationships/hyperlink" Target="https://doi.org/10.1038/s41589-021-00962-9" TargetMode="External"/><Relationship Id="rId6" Type="http://schemas.openxmlformats.org/officeDocument/2006/relationships/hyperlink" Target="https://doi.org/10.1038/s41589-021-00962-9" TargetMode="External"/><Relationship Id="rId7" Type="http://schemas.openxmlformats.org/officeDocument/2006/relationships/hyperlink" Target="https://doi.org/10.1038/s41589-021-00962-9" TargetMode="External"/><Relationship Id="rId8" Type="http://schemas.openxmlformats.org/officeDocument/2006/relationships/hyperlink" Target="https://doi.org/10.1038/s41589-021-00962-9"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55.png"/><Relationship Id="rId4" Type="http://schemas.openxmlformats.org/officeDocument/2006/relationships/hyperlink" Target="http://www.youtube.com/watch?v=k5YOEzEUd4g" TargetMode="External"/><Relationship Id="rId5" Type="http://schemas.openxmlformats.org/officeDocument/2006/relationships/image" Target="../media/image65.jpg"/><Relationship Id="rId6" Type="http://schemas.openxmlformats.org/officeDocument/2006/relationships/hyperlink" Target="https://www.youtube.com/watch?v=k5YOEzEUd4g&amp;ab_channel=Northwestern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60.png"/><Relationship Id="rId4" Type="http://schemas.openxmlformats.org/officeDocument/2006/relationships/image" Target="../media/image72.png"/><Relationship Id="rId5" Type="http://schemas.openxmlformats.org/officeDocument/2006/relationships/image" Target="../media/image77.png"/><Relationship Id="rId6" Type="http://schemas.openxmlformats.org/officeDocument/2006/relationships/hyperlink" Target="http://doi.org/10.3389/fmicb.2016.00694" TargetMode="External"/><Relationship Id="rId7" Type="http://schemas.openxmlformats.org/officeDocument/2006/relationships/hyperlink" Target="http://doi.org/10.3389/fmicb.2016.00694" TargetMode="External"/><Relationship Id="rId8" Type="http://schemas.openxmlformats.org/officeDocument/2006/relationships/hyperlink" Target="http://doi.org/10.3389/fmicb.2016.00694"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60.png"/><Relationship Id="rId4" Type="http://schemas.openxmlformats.org/officeDocument/2006/relationships/image" Target="../media/image72.png"/><Relationship Id="rId5" Type="http://schemas.openxmlformats.org/officeDocument/2006/relationships/hyperlink" Target="http://www.youtube.com/watch?v=k3WLwKrEu7c" TargetMode="External"/><Relationship Id="rId6" Type="http://schemas.openxmlformats.org/officeDocument/2006/relationships/image" Target="../media/image70.jpg"/><Relationship Id="rId7" Type="http://schemas.openxmlformats.org/officeDocument/2006/relationships/hyperlink" Target="https://www.youtube.com/watch?v=k3WLwKrEu7c&amp;ab_channel=LanzaTech"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78.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75.png"/><Relationship Id="rId4" Type="http://schemas.openxmlformats.org/officeDocument/2006/relationships/hyperlink" Target="https://doi.org/10.25498/E4X59D" TargetMode="External"/><Relationship Id="rId5" Type="http://schemas.openxmlformats.org/officeDocument/2006/relationships/hyperlink" Target="https://doi.org/10.25498/E4X59D" TargetMode="External"/><Relationship Id="rId6" Type="http://schemas.openxmlformats.org/officeDocument/2006/relationships/hyperlink" Target="https://doi.org/10.25498/E4X59D"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1" Type="http://schemas.openxmlformats.org/officeDocument/2006/relationships/hyperlink" Target="https://doi.org/10.1534/genetics.108.096784" TargetMode="External"/><Relationship Id="rId10" Type="http://schemas.openxmlformats.org/officeDocument/2006/relationships/hyperlink" Target="https://biobuilder.org/" TargetMode="External"/><Relationship Id="rId12" Type="http://schemas.openxmlformats.org/officeDocument/2006/relationships/hyperlink" Target="https://doi.org/10.3389/fbioe.2020.00941" TargetMode="External"/><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hyperlink" Target="https://youtube.com/playlist?list=PLf4eUKhxEIurvaNwNSpyXlKf_LoFRlZZm" TargetMode="External"/><Relationship Id="rId4" Type="http://schemas.openxmlformats.org/officeDocument/2006/relationships/hyperlink" Target="https://www.ibiology.org/playlists/synthetic-biology/" TargetMode="External"/><Relationship Id="rId9" Type="http://schemas.openxmlformats.org/officeDocument/2006/relationships/hyperlink" Target="https://docs.google.com/document/d/1k3H1xBC_gu_F0B6lPPZeSilcfYtxn4o7bkbBUT_McTc/edit" TargetMode="External"/><Relationship Id="rId5" Type="http://schemas.openxmlformats.org/officeDocument/2006/relationships/hyperlink" Target="https://youtu.be/3xJI8j7YlrI" TargetMode="External"/><Relationship Id="rId6" Type="http://schemas.openxmlformats.org/officeDocument/2006/relationships/hyperlink" Target="https://ebrc.org/synbio-ml-education/" TargetMode="External"/><Relationship Id="rId7" Type="http://schemas.openxmlformats.org/officeDocument/2006/relationships/hyperlink" Target="http://www.cds.caltech.edu/~murray/BFSwiki/index.php?title=Main_Page" TargetMode="External"/><Relationship Id="rId8" Type="http://schemas.openxmlformats.org/officeDocument/2006/relationships/hyperlink" Target="http://bit.ly/synbioguid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2"/>
          <p:cNvPicPr preferRelativeResize="0"/>
          <p:nvPr/>
        </p:nvPicPr>
        <p:blipFill>
          <a:blip r:embed="rId3">
            <a:alphaModFix/>
          </a:blip>
          <a:stretch>
            <a:fillRect/>
          </a:stretch>
        </p:blipFill>
        <p:spPr>
          <a:xfrm>
            <a:off x="213202" y="0"/>
            <a:ext cx="5581839" cy="999400"/>
          </a:xfrm>
          <a:prstGeom prst="rect">
            <a:avLst/>
          </a:prstGeom>
          <a:noFill/>
          <a:ln>
            <a:noFill/>
          </a:ln>
        </p:spPr>
      </p:pic>
      <p:sp>
        <p:nvSpPr>
          <p:cNvPr id="106" name="Google Shape;106;p22"/>
          <p:cNvSpPr txBox="1"/>
          <p:nvPr>
            <p:ph type="ctrTitle"/>
          </p:nvPr>
        </p:nvSpPr>
        <p:spPr>
          <a:xfrm>
            <a:off x="311708" y="10493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Intro to</a:t>
            </a:r>
            <a:r>
              <a:rPr lang="en"/>
              <a:t> </a:t>
            </a:r>
            <a:r>
              <a:rPr lang="en"/>
              <a:t>Engineering</a:t>
            </a:r>
            <a:r>
              <a:rPr lang="en"/>
              <a:t> </a:t>
            </a:r>
            <a:r>
              <a:rPr lang="en"/>
              <a:t>Biology</a:t>
            </a:r>
            <a:endParaRPr/>
          </a:p>
        </p:txBody>
      </p:sp>
      <p:pic>
        <p:nvPicPr>
          <p:cNvPr id="107" name="Google Shape;107;p22"/>
          <p:cNvPicPr preferRelativeResize="0"/>
          <p:nvPr/>
        </p:nvPicPr>
        <p:blipFill>
          <a:blip r:embed="rId4">
            <a:alphaModFix/>
          </a:blip>
          <a:stretch>
            <a:fillRect/>
          </a:stretch>
        </p:blipFill>
        <p:spPr>
          <a:xfrm>
            <a:off x="0" y="3918375"/>
            <a:ext cx="1225125" cy="1225125"/>
          </a:xfrm>
          <a:prstGeom prst="rect">
            <a:avLst/>
          </a:prstGeom>
          <a:noFill/>
          <a:ln>
            <a:noFill/>
          </a:ln>
        </p:spPr>
      </p:pic>
      <p:pic>
        <p:nvPicPr>
          <p:cNvPr id="108" name="Google Shape;108;p22"/>
          <p:cNvPicPr preferRelativeResize="0"/>
          <p:nvPr/>
        </p:nvPicPr>
        <p:blipFill>
          <a:blip r:embed="rId5">
            <a:alphaModFix/>
          </a:blip>
          <a:stretch>
            <a:fillRect/>
          </a:stretch>
        </p:blipFill>
        <p:spPr>
          <a:xfrm>
            <a:off x="7918875" y="3918375"/>
            <a:ext cx="1225125" cy="1225125"/>
          </a:xfrm>
          <a:prstGeom prst="rect">
            <a:avLst/>
          </a:prstGeom>
          <a:noFill/>
          <a:ln>
            <a:noFill/>
          </a:ln>
        </p:spPr>
      </p:pic>
      <p:sp>
        <p:nvSpPr>
          <p:cNvPr id="109" name="Google Shape;109;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0" name="Google Shape;110;p22"/>
          <p:cNvPicPr preferRelativeResize="0"/>
          <p:nvPr/>
        </p:nvPicPr>
        <p:blipFill>
          <a:blip r:embed="rId6">
            <a:alphaModFix/>
          </a:blip>
          <a:stretch>
            <a:fillRect/>
          </a:stretch>
        </p:blipFill>
        <p:spPr>
          <a:xfrm>
            <a:off x="3959434" y="4545144"/>
            <a:ext cx="1225126" cy="42879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rPr>
              <a:t>Industrial: Bacterial production of insulin</a:t>
            </a:r>
            <a:endParaRPr>
              <a:solidFill>
                <a:schemeClr val="lt1"/>
              </a:solidFill>
            </a:endParaRPr>
          </a:p>
          <a:p>
            <a:pPr indent="0" lvl="0" marL="0" rtl="0" algn="l">
              <a:spcBef>
                <a:spcPts val="0"/>
              </a:spcBef>
              <a:spcAft>
                <a:spcPts val="0"/>
              </a:spcAft>
              <a:buNone/>
            </a:pPr>
            <a:r>
              <a:t/>
            </a:r>
            <a:endParaRPr/>
          </a:p>
        </p:txBody>
      </p:sp>
      <p:sp>
        <p:nvSpPr>
          <p:cNvPr id="179" name="Google Shape;179;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steps do we need to take?</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80" name="Google Shape;180;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1" name="Google Shape;181;p31"/>
          <p:cNvSpPr txBox="1"/>
          <p:nvPr>
            <p:ph idx="1" type="body"/>
          </p:nvPr>
        </p:nvSpPr>
        <p:spPr>
          <a:xfrm>
            <a:off x="311700" y="17620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Design a genetic circuit that will produce insulin in </a:t>
            </a:r>
            <a:r>
              <a:rPr i="1" lang="en"/>
              <a:t>E. coli</a:t>
            </a:r>
            <a:endParaRPr/>
          </a:p>
          <a:p>
            <a:pPr indent="-342900" lvl="0" marL="457200" rtl="0" algn="l">
              <a:spcBef>
                <a:spcPts val="0"/>
              </a:spcBef>
              <a:spcAft>
                <a:spcPts val="0"/>
              </a:spcAft>
              <a:buSzPts val="1800"/>
              <a:buChar char="●"/>
            </a:pPr>
            <a:r>
              <a:rPr lang="en"/>
              <a:t>Build the genetic circuit, and put it into bacteria</a:t>
            </a:r>
            <a:endParaRPr/>
          </a:p>
          <a:p>
            <a:pPr indent="-342900" lvl="0" marL="457200" rtl="0" algn="l">
              <a:spcBef>
                <a:spcPts val="0"/>
              </a:spcBef>
              <a:spcAft>
                <a:spcPts val="0"/>
              </a:spcAft>
              <a:buSzPts val="1800"/>
              <a:buChar char="●"/>
            </a:pPr>
            <a:r>
              <a:rPr lang="en"/>
              <a:t>Test how much insulin is made</a:t>
            </a:r>
            <a:endParaRPr/>
          </a:p>
          <a:p>
            <a:pPr indent="-342900" lvl="0" marL="457200" rtl="0" algn="l">
              <a:spcBef>
                <a:spcPts val="0"/>
              </a:spcBef>
              <a:spcAft>
                <a:spcPts val="0"/>
              </a:spcAft>
              <a:buSzPts val="1800"/>
              <a:buChar char="●"/>
            </a:pPr>
            <a:r>
              <a:rPr lang="en"/>
              <a:t>Learn what did/didn’t work, change design accordingly</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Industrial</a:t>
            </a:r>
            <a:r>
              <a:rPr lang="en"/>
              <a:t>: Bacterial production of insulin</a:t>
            </a:r>
            <a:endParaRPr/>
          </a:p>
        </p:txBody>
      </p:sp>
      <p:pic>
        <p:nvPicPr>
          <p:cNvPr id="187" name="Google Shape;187;p32"/>
          <p:cNvPicPr preferRelativeResize="0"/>
          <p:nvPr/>
        </p:nvPicPr>
        <p:blipFill rotWithShape="1">
          <a:blip r:embed="rId3">
            <a:alphaModFix/>
          </a:blip>
          <a:srcRect b="0" l="0" r="0" t="11292"/>
          <a:stretch/>
        </p:blipFill>
        <p:spPr>
          <a:xfrm>
            <a:off x="1064729" y="1224802"/>
            <a:ext cx="7014546" cy="3505222"/>
          </a:xfrm>
          <a:prstGeom prst="rect">
            <a:avLst/>
          </a:prstGeom>
          <a:noFill/>
          <a:ln>
            <a:noFill/>
          </a:ln>
        </p:spPr>
      </p:pic>
      <p:sp>
        <p:nvSpPr>
          <p:cNvPr id="188" name="Google Shape;188;p32"/>
          <p:cNvSpPr txBox="1"/>
          <p:nvPr/>
        </p:nvSpPr>
        <p:spPr>
          <a:xfrm>
            <a:off x="2972850" y="4774200"/>
            <a:ext cx="510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22222"/>
                </a:solidFill>
                <a:highlight>
                  <a:srgbClr val="FFFFFF"/>
                </a:highlight>
                <a:latin typeface="Roboto"/>
                <a:ea typeface="Roboto"/>
                <a:cs typeface="Roboto"/>
                <a:sym typeface="Roboto"/>
              </a:rPr>
              <a:t>NIH. From DNA to Beer: Harnessing Nature in Medicine &amp; Industry. 2013.</a:t>
            </a:r>
            <a:endParaRPr sz="1200">
              <a:latin typeface="Roboto"/>
              <a:ea typeface="Roboto"/>
              <a:cs typeface="Roboto"/>
              <a:sym typeface="Roboto"/>
            </a:endParaRPr>
          </a:p>
        </p:txBody>
      </p:sp>
      <p:sp>
        <p:nvSpPr>
          <p:cNvPr id="189" name="Google Shape;189;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3"/>
          <p:cNvPicPr preferRelativeResize="0"/>
          <p:nvPr/>
        </p:nvPicPr>
        <p:blipFill rotWithShape="1">
          <a:blip r:embed="rId3">
            <a:alphaModFix/>
          </a:blip>
          <a:srcRect b="0" l="0" r="0" t="11292"/>
          <a:stretch/>
        </p:blipFill>
        <p:spPr>
          <a:xfrm>
            <a:off x="1064729" y="1224803"/>
            <a:ext cx="7014546" cy="3505222"/>
          </a:xfrm>
          <a:prstGeom prst="rect">
            <a:avLst/>
          </a:prstGeom>
          <a:noFill/>
          <a:ln>
            <a:noFill/>
          </a:ln>
        </p:spPr>
      </p:pic>
      <p:sp>
        <p:nvSpPr>
          <p:cNvPr id="195" name="Google Shape;195;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Industrial: Bacterial production of insulin</a:t>
            </a:r>
            <a:endParaRPr/>
          </a:p>
        </p:txBody>
      </p:sp>
      <p:sp>
        <p:nvSpPr>
          <p:cNvPr id="196" name="Google Shape;196;p33"/>
          <p:cNvSpPr txBox="1"/>
          <p:nvPr/>
        </p:nvSpPr>
        <p:spPr>
          <a:xfrm>
            <a:off x="2972850" y="4774200"/>
            <a:ext cx="510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22222"/>
                </a:solidFill>
                <a:highlight>
                  <a:srgbClr val="FFFFFF"/>
                </a:highlight>
                <a:latin typeface="Roboto"/>
                <a:ea typeface="Roboto"/>
                <a:cs typeface="Roboto"/>
                <a:sym typeface="Roboto"/>
              </a:rPr>
              <a:t>NIH. From DNA to Beer: Harnessing Nature in Medicine &amp; Industry. 2013.</a:t>
            </a:r>
            <a:endParaRPr sz="1200">
              <a:latin typeface="Roboto"/>
              <a:ea typeface="Roboto"/>
              <a:cs typeface="Roboto"/>
              <a:sym typeface="Roboto"/>
            </a:endParaRPr>
          </a:p>
        </p:txBody>
      </p:sp>
      <p:sp>
        <p:nvSpPr>
          <p:cNvPr id="197" name="Google Shape;197;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4"/>
          <p:cNvPicPr preferRelativeResize="0"/>
          <p:nvPr/>
        </p:nvPicPr>
        <p:blipFill rotWithShape="1">
          <a:blip r:embed="rId3">
            <a:alphaModFix/>
          </a:blip>
          <a:srcRect b="0" l="0" r="0" t="11292"/>
          <a:stretch/>
        </p:blipFill>
        <p:spPr>
          <a:xfrm>
            <a:off x="1064700" y="1224775"/>
            <a:ext cx="7014574" cy="3505222"/>
          </a:xfrm>
          <a:prstGeom prst="rect">
            <a:avLst/>
          </a:prstGeom>
          <a:noFill/>
          <a:ln>
            <a:noFill/>
          </a:ln>
        </p:spPr>
      </p:pic>
      <p:sp>
        <p:nvSpPr>
          <p:cNvPr id="203" name="Google Shape;203;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Industrial: Bacterial production of insulin</a:t>
            </a:r>
            <a:endParaRPr/>
          </a:p>
        </p:txBody>
      </p:sp>
      <p:sp>
        <p:nvSpPr>
          <p:cNvPr id="204" name="Google Shape;204;p34"/>
          <p:cNvSpPr txBox="1"/>
          <p:nvPr/>
        </p:nvSpPr>
        <p:spPr>
          <a:xfrm>
            <a:off x="2972850" y="4774200"/>
            <a:ext cx="510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22222"/>
                </a:solidFill>
                <a:highlight>
                  <a:srgbClr val="FFFFFF"/>
                </a:highlight>
                <a:latin typeface="Roboto"/>
                <a:ea typeface="Roboto"/>
                <a:cs typeface="Roboto"/>
                <a:sym typeface="Roboto"/>
              </a:rPr>
              <a:t>NIH. From DNA to Beer: Harnessing Nature in Medicine &amp; Industry. 2013.</a:t>
            </a:r>
            <a:endParaRPr sz="1200">
              <a:latin typeface="Roboto"/>
              <a:ea typeface="Roboto"/>
              <a:cs typeface="Roboto"/>
              <a:sym typeface="Roboto"/>
            </a:endParaRPr>
          </a:p>
        </p:txBody>
      </p:sp>
      <p:sp>
        <p:nvSpPr>
          <p:cNvPr id="205" name="Google Shape;205;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5"/>
          <p:cNvPicPr preferRelativeResize="0"/>
          <p:nvPr/>
        </p:nvPicPr>
        <p:blipFill rotWithShape="1">
          <a:blip r:embed="rId3">
            <a:alphaModFix/>
          </a:blip>
          <a:srcRect b="0" l="0" r="0" t="11292"/>
          <a:stretch/>
        </p:blipFill>
        <p:spPr>
          <a:xfrm>
            <a:off x="1064729" y="1224801"/>
            <a:ext cx="7014546" cy="3505222"/>
          </a:xfrm>
          <a:prstGeom prst="rect">
            <a:avLst/>
          </a:prstGeom>
          <a:noFill/>
          <a:ln>
            <a:noFill/>
          </a:ln>
        </p:spPr>
      </p:pic>
      <p:sp>
        <p:nvSpPr>
          <p:cNvPr id="211" name="Google Shape;211;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Industrial: Bacterial production of insulin</a:t>
            </a:r>
            <a:endParaRPr/>
          </a:p>
        </p:txBody>
      </p:sp>
      <p:sp>
        <p:nvSpPr>
          <p:cNvPr id="212" name="Google Shape;212;p35"/>
          <p:cNvSpPr txBox="1"/>
          <p:nvPr/>
        </p:nvSpPr>
        <p:spPr>
          <a:xfrm>
            <a:off x="2972850" y="4774200"/>
            <a:ext cx="510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22222"/>
                </a:solidFill>
                <a:highlight>
                  <a:srgbClr val="FFFFFF"/>
                </a:highlight>
                <a:latin typeface="Roboto"/>
                <a:ea typeface="Roboto"/>
                <a:cs typeface="Roboto"/>
                <a:sym typeface="Roboto"/>
              </a:rPr>
              <a:t>NIH. From DNA to Beer: Harnessing Nature in Medicine &amp; Industry. 2013.</a:t>
            </a:r>
            <a:endParaRPr sz="1200">
              <a:latin typeface="Roboto"/>
              <a:ea typeface="Roboto"/>
              <a:cs typeface="Roboto"/>
              <a:sym typeface="Roboto"/>
            </a:endParaRPr>
          </a:p>
        </p:txBody>
      </p:sp>
      <p:sp>
        <p:nvSpPr>
          <p:cNvPr id="213" name="Google Shape;213;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6"/>
          <p:cNvPicPr preferRelativeResize="0"/>
          <p:nvPr/>
        </p:nvPicPr>
        <p:blipFill>
          <a:blip r:embed="rId3">
            <a:alphaModFix/>
          </a:blip>
          <a:stretch>
            <a:fillRect/>
          </a:stretch>
        </p:blipFill>
        <p:spPr>
          <a:xfrm>
            <a:off x="4521150" y="292625"/>
            <a:ext cx="4615951" cy="4615951"/>
          </a:xfrm>
          <a:prstGeom prst="rect">
            <a:avLst/>
          </a:prstGeom>
          <a:noFill/>
          <a:ln>
            <a:noFill/>
          </a:ln>
        </p:spPr>
      </p:pic>
      <p:sp>
        <p:nvSpPr>
          <p:cNvPr id="219" name="Google Shape;219;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t>
            </a:r>
            <a:r>
              <a:rPr lang="en">
                <a:solidFill>
                  <a:schemeClr val="lt1"/>
                </a:solidFill>
              </a:rPr>
              <a:t>Engineering </a:t>
            </a:r>
            <a:r>
              <a:rPr lang="en"/>
              <a:t>Biology?</a:t>
            </a:r>
            <a:endParaRPr/>
          </a:p>
        </p:txBody>
      </p:sp>
      <p:sp>
        <p:nvSpPr>
          <p:cNvPr id="220" name="Google Shape;220;p36"/>
          <p:cNvSpPr txBox="1"/>
          <p:nvPr>
            <p:ph idx="1" type="body"/>
          </p:nvPr>
        </p:nvSpPr>
        <p:spPr>
          <a:xfrm>
            <a:off x="311700" y="1152475"/>
            <a:ext cx="39048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Example: use genetic </a:t>
            </a:r>
            <a:r>
              <a:rPr lang="en"/>
              <a:t>circuits</a:t>
            </a:r>
            <a:r>
              <a:rPr lang="en"/>
              <a:t> to mitigate an environmental pest</a:t>
            </a:r>
            <a:endParaRPr/>
          </a:p>
        </p:txBody>
      </p:sp>
      <p:sp>
        <p:nvSpPr>
          <p:cNvPr id="221" name="Google Shape;221;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2" name="Google Shape;222;p36"/>
          <p:cNvSpPr txBox="1"/>
          <p:nvPr/>
        </p:nvSpPr>
        <p:spPr>
          <a:xfrm>
            <a:off x="311700" y="4667575"/>
            <a:ext cx="4259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Engineering Biology Research Consortium (2019). </a:t>
            </a:r>
            <a:r>
              <a:rPr i="1" lang="en" sz="600">
                <a:latin typeface="Roboto"/>
                <a:ea typeface="Roboto"/>
                <a:cs typeface="Roboto"/>
                <a:sym typeface="Roboto"/>
              </a:rPr>
              <a:t>Engineering Biology: A Research Roadmap for the Next-Generation Bioeconomy</a:t>
            </a:r>
            <a:r>
              <a:rPr lang="en" sz="600">
                <a:latin typeface="Roboto"/>
                <a:ea typeface="Roboto"/>
                <a:cs typeface="Roboto"/>
                <a:sym typeface="Roboto"/>
              </a:rPr>
              <a:t>. Retrieved from http://roadmap.ebrc.org. doi: 10.25498/E4159B</a:t>
            </a:r>
            <a:r>
              <a:rPr lang="en" sz="700">
                <a:latin typeface="Roboto"/>
                <a:ea typeface="Roboto"/>
                <a:cs typeface="Roboto"/>
                <a:sym typeface="Roboto"/>
              </a:rPr>
              <a:t>.</a:t>
            </a:r>
            <a:endParaRPr sz="700">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7"/>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Environment: Gene drives limit mosquito populations</a:t>
            </a:r>
            <a:endParaRPr/>
          </a:p>
          <a:p>
            <a:pPr indent="0" lvl="0" marL="0" rtl="0" algn="l">
              <a:spcBef>
                <a:spcPts val="0"/>
              </a:spcBef>
              <a:spcAft>
                <a:spcPts val="0"/>
              </a:spcAft>
              <a:buNone/>
            </a:pPr>
            <a:r>
              <a:t/>
            </a:r>
            <a:endParaRPr/>
          </a:p>
        </p:txBody>
      </p:sp>
      <p:pic>
        <p:nvPicPr>
          <p:cNvPr id="228" name="Google Shape;228;p37"/>
          <p:cNvPicPr preferRelativeResize="0"/>
          <p:nvPr/>
        </p:nvPicPr>
        <p:blipFill rotWithShape="1">
          <a:blip r:embed="rId3">
            <a:alphaModFix/>
          </a:blip>
          <a:srcRect b="0" l="0" r="0" t="2865"/>
          <a:stretch/>
        </p:blipFill>
        <p:spPr>
          <a:xfrm>
            <a:off x="1002000" y="1103850"/>
            <a:ext cx="7231823" cy="3876775"/>
          </a:xfrm>
          <a:prstGeom prst="rect">
            <a:avLst/>
          </a:prstGeom>
          <a:noFill/>
          <a:ln>
            <a:noFill/>
          </a:ln>
        </p:spPr>
      </p:pic>
      <p:sp>
        <p:nvSpPr>
          <p:cNvPr id="229" name="Google Shape;229;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0" name="Google Shape;230;p37"/>
          <p:cNvSpPr txBox="1"/>
          <p:nvPr/>
        </p:nvSpPr>
        <p:spPr>
          <a:xfrm>
            <a:off x="2068348" y="4814525"/>
            <a:ext cx="6785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222222"/>
                </a:solidFill>
                <a:latin typeface="Roboto"/>
                <a:ea typeface="Roboto"/>
                <a:cs typeface="Roboto"/>
                <a:sym typeface="Roboto"/>
              </a:rPr>
              <a:t>Mona Dabbas &amp; Javin Oza, California Polytechnic State University. Created with Biorender.com.</a:t>
            </a:r>
            <a:endParaRPr b="1" sz="1200">
              <a:latin typeface="Roboto"/>
              <a:ea typeface="Roboto"/>
              <a:cs typeface="Roboto"/>
              <a:sym typeface="Roboto"/>
            </a:endParaRPr>
          </a:p>
        </p:txBody>
      </p:sp>
      <p:sp>
        <p:nvSpPr>
          <p:cNvPr id="231" name="Google Shape;231;p37"/>
          <p:cNvSpPr txBox="1"/>
          <p:nvPr/>
        </p:nvSpPr>
        <p:spPr>
          <a:xfrm>
            <a:off x="0" y="4814525"/>
            <a:ext cx="2074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4"/>
              </a:rPr>
              <a:t>Marius Walter, “Gene Drive.”</a:t>
            </a:r>
            <a:endParaRPr sz="1200">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8"/>
          <p:cNvSpPr txBox="1"/>
          <p:nvPr>
            <p:ph type="title"/>
          </p:nvPr>
        </p:nvSpPr>
        <p:spPr>
          <a:xfrm>
            <a:off x="311700" y="445025"/>
            <a:ext cx="874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Environment: Gene drives limit mosquito populations</a:t>
            </a:r>
            <a:endParaRPr/>
          </a:p>
          <a:p>
            <a:pPr indent="0" lvl="0" marL="0" rtl="0" algn="l">
              <a:spcBef>
                <a:spcPts val="0"/>
              </a:spcBef>
              <a:spcAft>
                <a:spcPts val="0"/>
              </a:spcAft>
              <a:buNone/>
            </a:pPr>
            <a:r>
              <a:t/>
            </a:r>
            <a:endParaRPr/>
          </a:p>
        </p:txBody>
      </p:sp>
      <p:pic>
        <p:nvPicPr>
          <p:cNvPr id="237" name="Google Shape;237;p38"/>
          <p:cNvPicPr preferRelativeResize="0"/>
          <p:nvPr/>
        </p:nvPicPr>
        <p:blipFill rotWithShape="1">
          <a:blip r:embed="rId3">
            <a:alphaModFix/>
          </a:blip>
          <a:srcRect b="0" l="0" r="0" t="36439"/>
          <a:stretch/>
        </p:blipFill>
        <p:spPr>
          <a:xfrm>
            <a:off x="1228513" y="1602550"/>
            <a:ext cx="6686976" cy="2587824"/>
          </a:xfrm>
          <a:prstGeom prst="rect">
            <a:avLst/>
          </a:prstGeom>
          <a:noFill/>
          <a:ln>
            <a:noFill/>
          </a:ln>
        </p:spPr>
      </p:pic>
      <p:sp>
        <p:nvSpPr>
          <p:cNvPr id="238" name="Google Shape;238;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9" name="Google Shape;239;p38"/>
          <p:cNvSpPr txBox="1"/>
          <p:nvPr/>
        </p:nvSpPr>
        <p:spPr>
          <a:xfrm>
            <a:off x="6334075" y="4814525"/>
            <a:ext cx="2074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4"/>
              </a:rPr>
              <a:t>Marius Walter, “Gene Drive.”</a:t>
            </a:r>
            <a:endParaRPr sz="1200">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9"/>
          <p:cNvSpPr txBox="1"/>
          <p:nvPr>
            <p:ph type="title"/>
          </p:nvPr>
        </p:nvSpPr>
        <p:spPr>
          <a:xfrm>
            <a:off x="311700" y="445025"/>
            <a:ext cx="874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Environment: Gene drives limit mosquito populations</a:t>
            </a:r>
            <a:endParaRPr/>
          </a:p>
          <a:p>
            <a:pPr indent="0" lvl="0" marL="0" rtl="0" algn="l">
              <a:spcBef>
                <a:spcPts val="0"/>
              </a:spcBef>
              <a:spcAft>
                <a:spcPts val="0"/>
              </a:spcAft>
              <a:buNone/>
            </a:pPr>
            <a:r>
              <a:t/>
            </a:r>
            <a:endParaRPr/>
          </a:p>
        </p:txBody>
      </p:sp>
      <p:sp>
        <p:nvSpPr>
          <p:cNvPr id="245" name="Google Shape;245;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tools do we need?</a:t>
            </a:r>
            <a:endParaRPr/>
          </a:p>
          <a:p>
            <a:pPr indent="0" lvl="0" marL="0" rtl="0" algn="l">
              <a:spcBef>
                <a:spcPts val="1600"/>
              </a:spcBef>
              <a:spcAft>
                <a:spcPts val="1600"/>
              </a:spcAft>
              <a:buNone/>
            </a:pPr>
            <a:r>
              <a:t/>
            </a:r>
            <a:endParaRPr/>
          </a:p>
        </p:txBody>
      </p:sp>
      <p:sp>
        <p:nvSpPr>
          <p:cNvPr id="246" name="Google Shape;246;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7" name="Google Shape;247;p39"/>
          <p:cNvSpPr txBox="1"/>
          <p:nvPr>
            <p:ph idx="1" type="body"/>
          </p:nvPr>
        </p:nvSpPr>
        <p:spPr>
          <a:xfrm>
            <a:off x="311700" y="17620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Gene target to “knock out” or edit</a:t>
            </a:r>
            <a:endParaRPr>
              <a:solidFill>
                <a:schemeClr val="dk1"/>
              </a:solidFill>
            </a:endParaRPr>
          </a:p>
          <a:p>
            <a:pPr indent="-342900" lvl="0" marL="457200" rtl="0" algn="l">
              <a:spcBef>
                <a:spcPts val="0"/>
              </a:spcBef>
              <a:spcAft>
                <a:spcPts val="0"/>
              </a:spcAft>
              <a:buSzPts val="1800"/>
              <a:buChar char="●"/>
            </a:pPr>
            <a:r>
              <a:rPr lang="en"/>
              <a:t>Genetic tool that will ensure these edits in all offspring</a:t>
            </a:r>
            <a:endParaRPr/>
          </a:p>
          <a:p>
            <a:pPr indent="-342900" lvl="0" marL="457200" rtl="0" algn="l">
              <a:spcBef>
                <a:spcPts val="0"/>
              </a:spcBef>
              <a:spcAft>
                <a:spcPts val="0"/>
              </a:spcAft>
              <a:buSzPts val="1800"/>
              <a:buChar char="●"/>
            </a:pPr>
            <a:r>
              <a:rPr lang="en"/>
              <a:t>Way to edit genes in mosquitoes</a:t>
            </a:r>
            <a:endParaRPr/>
          </a:p>
          <a:p>
            <a:pPr indent="-342900" lvl="0" marL="457200" rtl="0" algn="l">
              <a:spcBef>
                <a:spcPts val="0"/>
              </a:spcBef>
              <a:spcAft>
                <a:spcPts val="0"/>
              </a:spcAft>
              <a:buSzPts val="1800"/>
              <a:buChar char="●"/>
            </a:pPr>
            <a:r>
              <a:rPr lang="en"/>
              <a:t>Way to measure phenotypic changes from gene edits</a:t>
            </a:r>
            <a:endParaRPr/>
          </a:p>
          <a:p>
            <a:pPr indent="-342900" lvl="0" marL="457200" rtl="0" algn="l">
              <a:spcBef>
                <a:spcPts val="0"/>
              </a:spcBef>
              <a:spcAft>
                <a:spcPts val="0"/>
              </a:spcAft>
              <a:buSzPts val="1800"/>
              <a:buChar char="●"/>
            </a:pPr>
            <a:r>
              <a:rPr lang="en"/>
              <a:t>LOTS of safety testing strategies</a:t>
            </a:r>
            <a:endParaRPr/>
          </a:p>
          <a:p>
            <a:pPr indent="0" lvl="0" marL="0" rtl="0" algn="l">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0"/>
          <p:cNvSpPr txBox="1"/>
          <p:nvPr>
            <p:ph type="title"/>
          </p:nvPr>
        </p:nvSpPr>
        <p:spPr>
          <a:xfrm>
            <a:off x="311700" y="445025"/>
            <a:ext cx="874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Environment: Gene drives limit mosquito populations</a:t>
            </a:r>
            <a:endParaRPr/>
          </a:p>
          <a:p>
            <a:pPr indent="0" lvl="0" marL="0" rtl="0" algn="l">
              <a:spcBef>
                <a:spcPts val="0"/>
              </a:spcBef>
              <a:spcAft>
                <a:spcPts val="0"/>
              </a:spcAft>
              <a:buNone/>
            </a:pPr>
            <a:r>
              <a:t/>
            </a:r>
            <a:endParaRPr/>
          </a:p>
        </p:txBody>
      </p:sp>
      <p:sp>
        <p:nvSpPr>
          <p:cNvPr id="253" name="Google Shape;253;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steps do we take?</a:t>
            </a:r>
            <a:endParaRPr/>
          </a:p>
          <a:p>
            <a:pPr indent="0" lvl="0" marL="0" rtl="0" algn="l">
              <a:spcBef>
                <a:spcPts val="1600"/>
              </a:spcBef>
              <a:spcAft>
                <a:spcPts val="1600"/>
              </a:spcAft>
              <a:buNone/>
            </a:pPr>
            <a:r>
              <a:t/>
            </a:r>
            <a:endParaRPr/>
          </a:p>
        </p:txBody>
      </p:sp>
      <p:sp>
        <p:nvSpPr>
          <p:cNvPr id="254" name="Google Shape;254;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5" name="Google Shape;255;p40"/>
          <p:cNvSpPr txBox="1"/>
          <p:nvPr>
            <p:ph idx="1" type="body"/>
          </p:nvPr>
        </p:nvSpPr>
        <p:spPr>
          <a:xfrm>
            <a:off x="311700" y="17620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Design a system that will knock out the selected gene in all offspring</a:t>
            </a:r>
            <a:endParaRPr/>
          </a:p>
          <a:p>
            <a:pPr indent="-342900" lvl="0" marL="457200" rtl="0" algn="l">
              <a:spcBef>
                <a:spcPts val="0"/>
              </a:spcBef>
              <a:spcAft>
                <a:spcPts val="0"/>
              </a:spcAft>
              <a:buSzPts val="1800"/>
              <a:buChar char="●"/>
            </a:pPr>
            <a:r>
              <a:rPr lang="en"/>
              <a:t>Build mosquitoes that carry this system</a:t>
            </a:r>
            <a:endParaRPr/>
          </a:p>
          <a:p>
            <a:pPr indent="-342900" lvl="0" marL="457200" rtl="0" algn="l">
              <a:spcBef>
                <a:spcPts val="0"/>
              </a:spcBef>
              <a:spcAft>
                <a:spcPts val="0"/>
              </a:spcAft>
              <a:buSzPts val="1800"/>
              <a:buChar char="●"/>
            </a:pPr>
            <a:r>
              <a:rPr lang="en"/>
              <a:t>Test the safety, efficacy, and spread of this gene system</a:t>
            </a:r>
            <a:endParaRPr/>
          </a:p>
          <a:p>
            <a:pPr indent="-342900" lvl="0" marL="457200" rtl="0" algn="l">
              <a:spcBef>
                <a:spcPts val="0"/>
              </a:spcBef>
              <a:spcAft>
                <a:spcPts val="0"/>
              </a:spcAft>
              <a:buSzPts val="1800"/>
              <a:buChar char="●"/>
            </a:pPr>
            <a:r>
              <a:rPr lang="en"/>
              <a:t>Learn by assessing how this impacts the mosquito population, overall environment, and disease spread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Goals of this lecture</a:t>
            </a:r>
            <a:endParaRPr/>
          </a:p>
        </p:txBody>
      </p:sp>
      <p:sp>
        <p:nvSpPr>
          <p:cNvPr id="116" name="Google Shape;116;p23"/>
          <p:cNvSpPr txBox="1"/>
          <p:nvPr>
            <p:ph idx="1" type="body"/>
          </p:nvPr>
        </p:nvSpPr>
        <p:spPr>
          <a:xfrm>
            <a:off x="311700" y="1076275"/>
            <a:ext cx="8520600" cy="379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will be able to answer:</a:t>
            </a:r>
            <a:endParaRPr/>
          </a:p>
          <a:p>
            <a:pPr indent="-342900" lvl="0" marL="457200" rtl="0" algn="l">
              <a:spcBef>
                <a:spcPts val="0"/>
              </a:spcBef>
              <a:spcAft>
                <a:spcPts val="0"/>
              </a:spcAft>
              <a:buSzPts val="1800"/>
              <a:buChar char="●"/>
            </a:pPr>
            <a:r>
              <a:rPr lang="en"/>
              <a:t>What is synthetic/engineering biology?</a:t>
            </a:r>
            <a:endParaRPr/>
          </a:p>
          <a:p>
            <a:pPr indent="-342900" lvl="0" marL="457200" rtl="0" algn="l">
              <a:spcBef>
                <a:spcPts val="0"/>
              </a:spcBef>
              <a:spcAft>
                <a:spcPts val="0"/>
              </a:spcAft>
              <a:buSzPts val="1800"/>
              <a:buChar char="●"/>
            </a:pPr>
            <a:r>
              <a:rPr lang="en"/>
              <a:t>How can I Design, Build, Test, and Learn from biological systems?</a:t>
            </a:r>
            <a:endParaRPr/>
          </a:p>
          <a:p>
            <a:pPr indent="-342900" lvl="0" marL="457200" rtl="0" algn="l">
              <a:spcBef>
                <a:spcPts val="0"/>
              </a:spcBef>
              <a:spcAft>
                <a:spcPts val="0"/>
              </a:spcAft>
              <a:buSzPts val="1800"/>
              <a:buChar char="●"/>
            </a:pPr>
            <a:r>
              <a:rPr lang="en"/>
              <a:t>What are the Core Tools of engineering biology?</a:t>
            </a:r>
            <a:endParaRPr/>
          </a:p>
          <a:p>
            <a:pPr indent="-342900" lvl="0" marL="457200" rtl="0" algn="l">
              <a:spcBef>
                <a:spcPts val="0"/>
              </a:spcBef>
              <a:spcAft>
                <a:spcPts val="0"/>
              </a:spcAft>
              <a:buSzPts val="1800"/>
              <a:buChar char="●"/>
            </a:pPr>
            <a:r>
              <a:rPr lang="en"/>
              <a:t>How and where can engineering biology be applied to positively impact society?</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a:t>You will </a:t>
            </a:r>
            <a:r>
              <a:rPr lang="en"/>
              <a:t>have</a:t>
            </a:r>
            <a:r>
              <a:rPr lang="en"/>
              <a:t>:</a:t>
            </a:r>
            <a:endParaRPr/>
          </a:p>
          <a:p>
            <a:pPr indent="-342900" lvl="0" marL="457200" rtl="0" algn="l">
              <a:spcBef>
                <a:spcPts val="0"/>
              </a:spcBef>
              <a:spcAft>
                <a:spcPts val="0"/>
              </a:spcAft>
              <a:buSzPts val="1800"/>
              <a:buChar char="●"/>
            </a:pPr>
            <a:r>
              <a:rPr lang="en"/>
              <a:t>Planned a design cycle to approach a current problem </a:t>
            </a:r>
            <a:endParaRPr/>
          </a:p>
          <a:p>
            <a:pPr indent="-342900" lvl="0" marL="457200" rtl="0" algn="l">
              <a:spcBef>
                <a:spcPts val="0"/>
              </a:spcBef>
              <a:spcAft>
                <a:spcPts val="0"/>
              </a:spcAft>
              <a:buSzPts val="1800"/>
              <a:buChar char="●"/>
            </a:pPr>
            <a:r>
              <a:rPr lang="en"/>
              <a:t>Learned about engineering biology tools that can help you develop your idea</a:t>
            </a:r>
            <a:endParaRPr/>
          </a:p>
          <a:p>
            <a:pPr indent="-342900" lvl="0" marL="457200" rtl="0" algn="l">
              <a:spcBef>
                <a:spcPts val="0"/>
              </a:spcBef>
              <a:spcAft>
                <a:spcPts val="0"/>
              </a:spcAft>
              <a:buSzPts val="1800"/>
              <a:buChar char="●"/>
            </a:pPr>
            <a:r>
              <a:rPr lang="en"/>
              <a:t>Discovered the many sectors that engineering biology can positively impact</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a:t>Recommended knowledge: “biology 101” level, generally how DNA &amp; cells work</a:t>
            </a:r>
            <a:endParaRPr/>
          </a:p>
        </p:txBody>
      </p:sp>
      <p:sp>
        <p:nvSpPr>
          <p:cNvPr id="117" name="Google Shape;11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1"/>
          <p:cNvSpPr txBox="1"/>
          <p:nvPr>
            <p:ph type="title"/>
          </p:nvPr>
        </p:nvSpPr>
        <p:spPr>
          <a:xfrm>
            <a:off x="311700" y="445025"/>
            <a:ext cx="874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Environment: Gene drives limit mosquito populations</a:t>
            </a:r>
            <a:endParaRPr/>
          </a:p>
          <a:p>
            <a:pPr indent="0" lvl="0" marL="0" rtl="0" algn="l">
              <a:spcBef>
                <a:spcPts val="0"/>
              </a:spcBef>
              <a:spcAft>
                <a:spcPts val="0"/>
              </a:spcAft>
              <a:buNone/>
            </a:pPr>
            <a:r>
              <a:t/>
            </a:r>
            <a:endParaRPr/>
          </a:p>
        </p:txBody>
      </p:sp>
      <p:pic>
        <p:nvPicPr>
          <p:cNvPr id="261" name="Google Shape;261;p41"/>
          <p:cNvPicPr preferRelativeResize="0"/>
          <p:nvPr/>
        </p:nvPicPr>
        <p:blipFill>
          <a:blip r:embed="rId3">
            <a:alphaModFix/>
          </a:blip>
          <a:stretch>
            <a:fillRect/>
          </a:stretch>
        </p:blipFill>
        <p:spPr>
          <a:xfrm>
            <a:off x="1493413" y="1084350"/>
            <a:ext cx="6157176" cy="3748799"/>
          </a:xfrm>
          <a:prstGeom prst="rect">
            <a:avLst/>
          </a:prstGeom>
          <a:noFill/>
          <a:ln>
            <a:noFill/>
          </a:ln>
        </p:spPr>
      </p:pic>
      <p:sp>
        <p:nvSpPr>
          <p:cNvPr id="262" name="Google Shape;262;p41"/>
          <p:cNvSpPr txBox="1"/>
          <p:nvPr/>
        </p:nvSpPr>
        <p:spPr>
          <a:xfrm>
            <a:off x="3534600" y="4833150"/>
            <a:ext cx="2074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4"/>
              </a:rPr>
              <a:t>Marius Walter, “Gene Drive.”</a:t>
            </a:r>
            <a:endParaRPr sz="1200">
              <a:latin typeface="Roboto"/>
              <a:ea typeface="Roboto"/>
              <a:cs typeface="Roboto"/>
              <a:sym typeface="Roboto"/>
            </a:endParaRPr>
          </a:p>
        </p:txBody>
      </p:sp>
      <p:sp>
        <p:nvSpPr>
          <p:cNvPr id="263" name="Google Shape;263;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Environment: Bioethics of gene drives</a:t>
            </a:r>
            <a:endParaRPr/>
          </a:p>
        </p:txBody>
      </p:sp>
      <p:sp>
        <p:nvSpPr>
          <p:cNvPr id="269" name="Google Shape;269;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0" name="Google Shape;270;p42"/>
          <p:cNvSpPr txBox="1"/>
          <p:nvPr/>
        </p:nvSpPr>
        <p:spPr>
          <a:xfrm>
            <a:off x="1311300" y="4814275"/>
            <a:ext cx="6521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3"/>
              </a:rPr>
              <a:t>Mackelprang, R., </a:t>
            </a:r>
            <a:r>
              <a:rPr i="1" lang="en" sz="1200" u="sng">
                <a:solidFill>
                  <a:schemeClr val="hlink"/>
                </a:solidFill>
                <a:highlight>
                  <a:srgbClr val="FFFFFF"/>
                </a:highlight>
                <a:latin typeface="Roboto"/>
                <a:ea typeface="Roboto"/>
                <a:cs typeface="Roboto"/>
                <a:sym typeface="Roboto"/>
                <a:hlinkClick r:id="rId4"/>
              </a:rPr>
              <a:t>et al</a:t>
            </a:r>
            <a:r>
              <a:rPr lang="en" sz="1200" u="sng">
                <a:solidFill>
                  <a:schemeClr val="hlink"/>
                </a:solidFill>
                <a:highlight>
                  <a:srgbClr val="FFFFFF"/>
                </a:highlight>
                <a:latin typeface="Roboto"/>
                <a:ea typeface="Roboto"/>
                <a:cs typeface="Roboto"/>
                <a:sym typeface="Roboto"/>
                <a:hlinkClick r:id="rId5"/>
              </a:rPr>
              <a:t>. (2021). “Guiding ethical principles in engineering biology research.”</a:t>
            </a:r>
            <a:endParaRPr sz="1200">
              <a:latin typeface="Roboto"/>
              <a:ea typeface="Roboto"/>
              <a:cs typeface="Roboto"/>
              <a:sym typeface="Roboto"/>
            </a:endParaRPr>
          </a:p>
        </p:txBody>
      </p:sp>
      <p:sp>
        <p:nvSpPr>
          <p:cNvPr id="271" name="Google Shape;271;p42"/>
          <p:cNvSpPr txBox="1"/>
          <p:nvPr>
            <p:ph idx="1" type="body"/>
          </p:nvPr>
        </p:nvSpPr>
        <p:spPr>
          <a:xfrm>
            <a:off x="311700" y="1207800"/>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Gene Drives:</a:t>
            </a:r>
            <a:endParaRPr b="1"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What are potential safety concerns of gene drives?</a:t>
            </a:r>
            <a:endParaRPr sz="1600">
              <a:solidFill>
                <a:schemeClr val="dk1"/>
              </a:solidFill>
            </a:endParaRPr>
          </a:p>
          <a:p>
            <a:pPr indent="-330200" lvl="0" marL="457200" rtl="0" algn="l">
              <a:spcBef>
                <a:spcPts val="1000"/>
              </a:spcBef>
              <a:spcAft>
                <a:spcPts val="0"/>
              </a:spcAft>
              <a:buClr>
                <a:schemeClr val="dk1"/>
              </a:buClr>
              <a:buSzPts val="1600"/>
              <a:buChar char="●"/>
            </a:pPr>
            <a:r>
              <a:rPr lang="en" sz="1600">
                <a:solidFill>
                  <a:schemeClr val="dk1"/>
                </a:solidFill>
              </a:rPr>
              <a:t>Who should decide when and where gene drives are used?</a:t>
            </a:r>
            <a:endParaRPr sz="1600">
              <a:solidFill>
                <a:schemeClr val="dk1"/>
              </a:solidFill>
            </a:endParaRPr>
          </a:p>
          <a:p>
            <a:pPr indent="-330200" lvl="0" marL="457200" rtl="0" algn="l">
              <a:spcBef>
                <a:spcPts val="1000"/>
              </a:spcBef>
              <a:spcAft>
                <a:spcPts val="1000"/>
              </a:spcAft>
              <a:buClr>
                <a:schemeClr val="dk1"/>
              </a:buClr>
              <a:buSzPts val="1600"/>
              <a:buChar char="●"/>
            </a:pPr>
            <a:r>
              <a:rPr lang="en" sz="1600">
                <a:solidFill>
                  <a:schemeClr val="dk1"/>
                </a:solidFill>
              </a:rPr>
              <a:t>How can gene drives be contained, or “undone” after use?</a:t>
            </a:r>
            <a:endParaRPr sz="1600"/>
          </a:p>
        </p:txBody>
      </p:sp>
      <p:sp>
        <p:nvSpPr>
          <p:cNvPr id="272" name="Google Shape;272;p42"/>
          <p:cNvSpPr txBox="1"/>
          <p:nvPr>
            <p:ph idx="4294967295"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Core Principles:</a:t>
            </a:r>
            <a:endParaRPr b="1">
              <a:solidFill>
                <a:schemeClr val="dk1"/>
              </a:solidFill>
            </a:endParaRPr>
          </a:p>
          <a:p>
            <a:pPr indent="-330200" lvl="0" marL="457200" rtl="0" algn="l">
              <a:spcBef>
                <a:spcPts val="0"/>
              </a:spcBef>
              <a:spcAft>
                <a:spcPts val="0"/>
              </a:spcAft>
              <a:buClr>
                <a:schemeClr val="dk2"/>
              </a:buClr>
              <a:buSzPts val="1600"/>
              <a:buAutoNum type="arabicPeriod"/>
            </a:pPr>
            <a:r>
              <a:rPr lang="en" sz="1600">
                <a:solidFill>
                  <a:schemeClr val="dk2"/>
                </a:solidFill>
                <a:highlight>
                  <a:srgbClr val="FFFFFF"/>
                </a:highlight>
              </a:rPr>
              <a:t>Use engineering biology to benefit the world</a:t>
            </a:r>
            <a:endParaRPr sz="1600">
              <a:solidFill>
                <a:schemeClr val="dk2"/>
              </a:solidFill>
              <a:highlight>
                <a:srgbClr val="FFFFFF"/>
              </a:highlight>
            </a:endParaRPr>
          </a:p>
          <a:p>
            <a:pPr indent="-330200" lvl="0" marL="457200" rtl="0" algn="l">
              <a:spcBef>
                <a:spcPts val="0"/>
              </a:spcBef>
              <a:spcAft>
                <a:spcPts val="0"/>
              </a:spcAft>
              <a:buClr>
                <a:schemeClr val="dk2"/>
              </a:buClr>
              <a:buSzPts val="1600"/>
              <a:buAutoNum type="arabicPeriod"/>
            </a:pPr>
            <a:r>
              <a:rPr lang="en" sz="1600">
                <a:solidFill>
                  <a:schemeClr val="dk2"/>
                </a:solidFill>
                <a:highlight>
                  <a:srgbClr val="FFFFFF"/>
                </a:highlight>
              </a:rPr>
              <a:t>Weigh benefits of research against potential harms</a:t>
            </a:r>
            <a:endParaRPr sz="1600">
              <a:solidFill>
                <a:schemeClr val="dk2"/>
              </a:solidFill>
              <a:highlight>
                <a:srgbClr val="FFFFFF"/>
              </a:highlight>
            </a:endParaRPr>
          </a:p>
          <a:p>
            <a:pPr indent="-330200" lvl="0" marL="457200" rtl="0" algn="l">
              <a:spcBef>
                <a:spcPts val="0"/>
              </a:spcBef>
              <a:spcAft>
                <a:spcPts val="0"/>
              </a:spcAft>
              <a:buClr>
                <a:schemeClr val="dk2"/>
              </a:buClr>
              <a:buSzPts val="1600"/>
              <a:buAutoNum type="arabicPeriod"/>
            </a:pPr>
            <a:r>
              <a:rPr lang="en" sz="1600">
                <a:solidFill>
                  <a:schemeClr val="dk2"/>
                </a:solidFill>
                <a:highlight>
                  <a:srgbClr val="FFFFFF"/>
                </a:highlight>
              </a:rPr>
              <a:t>Incorporate justice into all aspects of engineering biology</a:t>
            </a:r>
            <a:endParaRPr sz="1600">
              <a:solidFill>
                <a:schemeClr val="dk2"/>
              </a:solidFill>
              <a:highlight>
                <a:srgbClr val="FFFFFF"/>
              </a:highlight>
            </a:endParaRPr>
          </a:p>
          <a:p>
            <a:pPr indent="-330200" lvl="0" marL="457200" rtl="0" algn="l">
              <a:spcBef>
                <a:spcPts val="0"/>
              </a:spcBef>
              <a:spcAft>
                <a:spcPts val="0"/>
              </a:spcAft>
              <a:buClr>
                <a:schemeClr val="dk2"/>
              </a:buClr>
              <a:buSzPts val="1600"/>
              <a:buAutoNum type="arabicPeriod"/>
            </a:pPr>
            <a:r>
              <a:rPr lang="en" sz="1600">
                <a:solidFill>
                  <a:schemeClr val="dk2"/>
                </a:solidFill>
                <a:highlight>
                  <a:srgbClr val="FFFFFF"/>
                </a:highlight>
              </a:rPr>
              <a:t>Share research</a:t>
            </a:r>
            <a:endParaRPr sz="1600">
              <a:solidFill>
                <a:schemeClr val="dk2"/>
              </a:solidFill>
              <a:highlight>
                <a:srgbClr val="FFFFFF"/>
              </a:highlight>
            </a:endParaRPr>
          </a:p>
          <a:p>
            <a:pPr indent="-330200" lvl="0" marL="457200" rtl="0" algn="l">
              <a:spcBef>
                <a:spcPts val="0"/>
              </a:spcBef>
              <a:spcAft>
                <a:spcPts val="0"/>
              </a:spcAft>
              <a:buClr>
                <a:schemeClr val="dk2"/>
              </a:buClr>
              <a:buSzPts val="1600"/>
              <a:buAutoNum type="arabicPeriod"/>
            </a:pPr>
            <a:r>
              <a:rPr lang="en" sz="1600">
                <a:solidFill>
                  <a:schemeClr val="dk2"/>
                </a:solidFill>
                <a:highlight>
                  <a:srgbClr val="FFFFFF"/>
                </a:highlight>
              </a:rPr>
              <a:t>Protect the freedoms of individuals and researchers</a:t>
            </a:r>
            <a:endParaRPr sz="1600">
              <a:solidFill>
                <a:schemeClr val="dk2"/>
              </a:solidFill>
              <a:highlight>
                <a:srgbClr val="FFFFFF"/>
              </a:highlight>
            </a:endParaRPr>
          </a:p>
          <a:p>
            <a:pPr indent="-330200" lvl="0" marL="457200" rtl="0" algn="l">
              <a:spcBef>
                <a:spcPts val="0"/>
              </a:spcBef>
              <a:spcAft>
                <a:spcPts val="0"/>
              </a:spcAft>
              <a:buClr>
                <a:schemeClr val="dk2"/>
              </a:buClr>
              <a:buSzPts val="1600"/>
              <a:buAutoNum type="arabicPeriod"/>
            </a:pPr>
            <a:r>
              <a:rPr lang="en" sz="1600">
                <a:solidFill>
                  <a:schemeClr val="dk2"/>
                </a:solidFill>
                <a:highlight>
                  <a:srgbClr val="FFFFFF"/>
                </a:highlight>
              </a:rPr>
              <a:t>Support open communication between researchers and other stakeholders</a:t>
            </a:r>
            <a:endParaRPr>
              <a:solidFill>
                <a:schemeClr val="dk1"/>
              </a:solidFill>
            </a:endParaRPr>
          </a:p>
          <a:p>
            <a:pPr indent="0" lvl="0" marL="0" rtl="0" algn="l">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biology as the next </a:t>
            </a:r>
            <a:r>
              <a:rPr lang="en"/>
              <a:t>Kondratiev</a:t>
            </a:r>
            <a:r>
              <a:rPr lang="en"/>
              <a:t> Wave</a:t>
            </a:r>
            <a:endParaRPr/>
          </a:p>
        </p:txBody>
      </p:sp>
      <p:sp>
        <p:nvSpPr>
          <p:cNvPr id="278" name="Google Shape;278;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9" name="Google Shape;279;p43"/>
          <p:cNvSpPr txBox="1"/>
          <p:nvPr/>
        </p:nvSpPr>
        <p:spPr>
          <a:xfrm>
            <a:off x="2806040" y="4774200"/>
            <a:ext cx="3531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Michael Jewett, Northwestern University.</a:t>
            </a:r>
            <a:endParaRPr sz="1200">
              <a:latin typeface="Roboto"/>
              <a:ea typeface="Roboto"/>
              <a:cs typeface="Roboto"/>
              <a:sym typeface="Roboto"/>
            </a:endParaRPr>
          </a:p>
        </p:txBody>
      </p:sp>
      <p:pic>
        <p:nvPicPr>
          <p:cNvPr id="280" name="Google Shape;280;p43"/>
          <p:cNvPicPr preferRelativeResize="0"/>
          <p:nvPr/>
        </p:nvPicPr>
        <p:blipFill rotWithShape="1">
          <a:blip r:embed="rId3">
            <a:alphaModFix/>
          </a:blip>
          <a:srcRect b="17518" l="0" r="0" t="0"/>
          <a:stretch/>
        </p:blipFill>
        <p:spPr>
          <a:xfrm>
            <a:off x="628838" y="1396285"/>
            <a:ext cx="7886325" cy="2846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Engineering Biology?</a:t>
            </a:r>
            <a:endParaRPr/>
          </a:p>
        </p:txBody>
      </p:sp>
      <p:sp>
        <p:nvSpPr>
          <p:cNvPr id="286" name="Google Shape;286;p44"/>
          <p:cNvSpPr txBox="1"/>
          <p:nvPr>
            <p:ph idx="1" type="body"/>
          </p:nvPr>
        </p:nvSpPr>
        <p:spPr>
          <a:xfrm>
            <a:off x="311700" y="1152475"/>
            <a:ext cx="8520600" cy="3827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solidFill>
                  <a:schemeClr val="dk1"/>
                </a:solidFill>
                <a:latin typeface="Arial"/>
                <a:ea typeface="Arial"/>
                <a:cs typeface="Arial"/>
                <a:sym typeface="Arial"/>
              </a:rPr>
              <a:t>Engineering Biology (aka Synthetic </a:t>
            </a:r>
            <a:r>
              <a:rPr lang="en" sz="1300">
                <a:solidFill>
                  <a:schemeClr val="dk1"/>
                </a:solidFill>
                <a:latin typeface="Arial"/>
                <a:ea typeface="Arial"/>
                <a:cs typeface="Arial"/>
                <a:sym typeface="Arial"/>
              </a:rPr>
              <a:t>Biology</a:t>
            </a:r>
            <a:r>
              <a:rPr lang="en" sz="1300">
                <a:solidFill>
                  <a:schemeClr val="dk1"/>
                </a:solidFill>
                <a:latin typeface="Arial"/>
                <a:ea typeface="Arial"/>
                <a:cs typeface="Arial"/>
                <a:sym typeface="Arial"/>
              </a:rPr>
              <a:t>) is the </a:t>
            </a:r>
            <a:r>
              <a:rPr b="1" lang="en" sz="1300">
                <a:solidFill>
                  <a:schemeClr val="dk1"/>
                </a:solidFill>
                <a:latin typeface="Arial"/>
                <a:ea typeface="Arial"/>
                <a:cs typeface="Arial"/>
                <a:sym typeface="Arial"/>
              </a:rPr>
              <a:t>design and construction of new biological entities</a:t>
            </a:r>
            <a:r>
              <a:rPr lang="en" sz="1300">
                <a:solidFill>
                  <a:schemeClr val="dk1"/>
                </a:solidFill>
                <a:latin typeface="Arial"/>
                <a:ea typeface="Arial"/>
                <a:cs typeface="Arial"/>
                <a:sym typeface="Arial"/>
              </a:rPr>
              <a:t> such as enzymes, genetic circuits, and cells or the redesign of existing biological systems. </a:t>
            </a:r>
            <a:endParaRPr sz="13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lang="en" sz="1300">
                <a:solidFill>
                  <a:schemeClr val="dk1"/>
                </a:solidFill>
                <a:latin typeface="Arial"/>
                <a:ea typeface="Arial"/>
                <a:cs typeface="Arial"/>
                <a:sym typeface="Arial"/>
              </a:rPr>
              <a:t>Engineering biology </a:t>
            </a:r>
            <a:r>
              <a:rPr b="1" lang="en" sz="1300">
                <a:solidFill>
                  <a:schemeClr val="dk1"/>
                </a:solidFill>
                <a:latin typeface="Arial"/>
                <a:ea typeface="Arial"/>
                <a:cs typeface="Arial"/>
                <a:sym typeface="Arial"/>
              </a:rPr>
              <a:t>builds on the advances</a:t>
            </a:r>
            <a:r>
              <a:rPr lang="en" sz="1300">
                <a:solidFill>
                  <a:schemeClr val="dk1"/>
                </a:solidFill>
                <a:latin typeface="Arial"/>
                <a:ea typeface="Arial"/>
                <a:cs typeface="Arial"/>
                <a:sym typeface="Arial"/>
              </a:rPr>
              <a:t> in molecular, cell, and systems biology and </a:t>
            </a:r>
            <a:r>
              <a:rPr b="1" lang="en" sz="1300">
                <a:solidFill>
                  <a:schemeClr val="dk1"/>
                </a:solidFill>
                <a:latin typeface="Arial"/>
                <a:ea typeface="Arial"/>
                <a:cs typeface="Arial"/>
                <a:sym typeface="Arial"/>
              </a:rPr>
              <a:t>seeks to transform </a:t>
            </a:r>
            <a:r>
              <a:rPr lang="en" sz="1300">
                <a:solidFill>
                  <a:schemeClr val="dk1"/>
                </a:solidFill>
                <a:latin typeface="Arial"/>
                <a:ea typeface="Arial"/>
                <a:cs typeface="Arial"/>
                <a:sym typeface="Arial"/>
              </a:rPr>
              <a:t>biology in the same way that synthesis transformed chemistry and integrated circuit design transformed computing. </a:t>
            </a:r>
            <a:endParaRPr sz="13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lang="en" sz="1300">
                <a:solidFill>
                  <a:schemeClr val="dk1"/>
                </a:solidFill>
                <a:latin typeface="Arial"/>
                <a:ea typeface="Arial"/>
                <a:cs typeface="Arial"/>
                <a:sym typeface="Arial"/>
              </a:rPr>
              <a:t>The element that distinguishes engineering biology from traditional molecular and cellular biology is the </a:t>
            </a:r>
            <a:r>
              <a:rPr b="1" lang="en" sz="1300">
                <a:solidFill>
                  <a:schemeClr val="dk1"/>
                </a:solidFill>
                <a:latin typeface="Arial"/>
                <a:ea typeface="Arial"/>
                <a:cs typeface="Arial"/>
                <a:sym typeface="Arial"/>
              </a:rPr>
              <a:t>focus on the design and construction of core components</a:t>
            </a:r>
            <a:r>
              <a:rPr lang="en" sz="1300">
                <a:solidFill>
                  <a:schemeClr val="dk1"/>
                </a:solidFill>
                <a:latin typeface="Arial"/>
                <a:ea typeface="Arial"/>
                <a:cs typeface="Arial"/>
                <a:sym typeface="Arial"/>
              </a:rPr>
              <a:t> (e.g., parts of enzymes, genetic circuits, metabolic pathways) that can be modeled, understood, and tuned to meet specific performance criteria, and the assembly of these smaller parts and devices into larger integrated systems to solve specific problems. </a:t>
            </a:r>
            <a:endParaRPr sz="13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lang="en" sz="1300">
                <a:solidFill>
                  <a:schemeClr val="dk1"/>
                </a:solidFill>
                <a:latin typeface="Arial"/>
                <a:ea typeface="Arial"/>
                <a:cs typeface="Arial"/>
                <a:sym typeface="Arial"/>
              </a:rPr>
              <a:t>Unlike many other areas of engineering, biology is incredibly non-linear and less predictable, and there is less knowledge of the parts and how they interact. </a:t>
            </a:r>
            <a:endParaRPr sz="13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lang="en" sz="1300">
                <a:solidFill>
                  <a:schemeClr val="dk1"/>
                </a:solidFill>
                <a:latin typeface="Arial"/>
                <a:ea typeface="Arial"/>
                <a:cs typeface="Arial"/>
                <a:sym typeface="Arial"/>
              </a:rPr>
              <a:t>Hence, the overwhelming physical details of natural biology (gene sequences, protein properties, biological systems) must be organized and recast via a set of design rules that hide information and manage complexity, thereby enabling the engineering of many-component integrated biological systems. </a:t>
            </a:r>
            <a:endParaRPr sz="1300">
              <a:solidFill>
                <a:schemeClr val="dk1"/>
              </a:solidFill>
              <a:latin typeface="Arial"/>
              <a:ea typeface="Arial"/>
              <a:cs typeface="Arial"/>
              <a:sym typeface="Arial"/>
            </a:endParaRPr>
          </a:p>
          <a:p>
            <a:pPr indent="0" lvl="0" marL="0" rtl="0" algn="l">
              <a:lnSpc>
                <a:spcPct val="100000"/>
              </a:lnSpc>
              <a:spcBef>
                <a:spcPts val="1000"/>
              </a:spcBef>
              <a:spcAft>
                <a:spcPts val="1000"/>
              </a:spcAft>
              <a:buNone/>
            </a:pPr>
            <a:r>
              <a:rPr lang="en" sz="1300">
                <a:solidFill>
                  <a:schemeClr val="dk1"/>
                </a:solidFill>
                <a:latin typeface="Arial"/>
                <a:ea typeface="Arial"/>
                <a:cs typeface="Arial"/>
                <a:sym typeface="Arial"/>
              </a:rPr>
              <a:t>It is only when this is accomplished that designs of significant scale will be possible.</a:t>
            </a:r>
            <a:endParaRPr sz="2000"/>
          </a:p>
        </p:txBody>
      </p:sp>
      <p:sp>
        <p:nvSpPr>
          <p:cNvPr id="287" name="Google Shape;287;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5"/>
          <p:cNvSpPr txBox="1"/>
          <p:nvPr>
            <p:ph type="title"/>
          </p:nvPr>
        </p:nvSpPr>
        <p:spPr>
          <a:xfrm>
            <a:off x="265500" y="15294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Concept 1-2</a:t>
            </a:r>
            <a:endParaRPr/>
          </a:p>
        </p:txBody>
      </p:sp>
      <p:sp>
        <p:nvSpPr>
          <p:cNvPr id="293" name="Google Shape;293;p45"/>
          <p:cNvSpPr txBox="1"/>
          <p:nvPr>
            <p:ph idx="1" type="subTitle"/>
          </p:nvPr>
        </p:nvSpPr>
        <p:spPr>
          <a:xfrm>
            <a:off x="4739925" y="1653000"/>
            <a:ext cx="4045200" cy="123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Engineering Biology Roadmap </a:t>
            </a:r>
            <a:endParaRPr/>
          </a:p>
          <a:p>
            <a:pPr indent="0" lvl="0" marL="0" rtl="0" algn="ctr">
              <a:spcBef>
                <a:spcPts val="0"/>
              </a:spcBef>
              <a:spcAft>
                <a:spcPts val="0"/>
              </a:spcAft>
              <a:buNone/>
            </a:pPr>
            <a:r>
              <a:rPr lang="en"/>
              <a:t>&amp; the DBTL Cycle</a:t>
            </a:r>
            <a:endParaRPr/>
          </a:p>
        </p:txBody>
      </p:sp>
      <p:sp>
        <p:nvSpPr>
          <p:cNvPr id="294" name="Google Shape;294;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Engineering Biology</a:t>
            </a:r>
            <a:r>
              <a:rPr lang="en"/>
              <a:t> Roadmap</a:t>
            </a:r>
            <a:endParaRPr/>
          </a:p>
        </p:txBody>
      </p:sp>
      <p:sp>
        <p:nvSpPr>
          <p:cNvPr id="300" name="Google Shape;300;p46"/>
          <p:cNvSpPr txBox="1"/>
          <p:nvPr>
            <p:ph idx="1" type="body"/>
          </p:nvPr>
        </p:nvSpPr>
        <p:spPr>
          <a:xfrm>
            <a:off x="311700" y="1152475"/>
            <a:ext cx="3904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a </a:t>
            </a:r>
            <a:r>
              <a:rPr lang="en">
                <a:solidFill>
                  <a:schemeClr val="accent4"/>
                </a:solidFill>
              </a:rPr>
              <a:t>Design, Build, Test, Learn centered approach</a:t>
            </a:r>
            <a:endParaRPr>
              <a:solidFill>
                <a:schemeClr val="accent4"/>
              </a:solidFill>
            </a:endParaRPr>
          </a:p>
          <a:p>
            <a:pPr indent="0" lvl="0" marL="0" rtl="0" algn="l">
              <a:spcBef>
                <a:spcPts val="1600"/>
              </a:spcBef>
              <a:spcAft>
                <a:spcPts val="0"/>
              </a:spcAft>
              <a:buNone/>
            </a:pPr>
            <a:r>
              <a:rPr lang="en"/>
              <a:t>Uses </a:t>
            </a:r>
            <a:r>
              <a:rPr lang="en">
                <a:solidFill>
                  <a:schemeClr val="accent1"/>
                </a:solidFill>
              </a:rPr>
              <a:t>biological, engineering, and computational tools</a:t>
            </a:r>
            <a:endParaRPr>
              <a:solidFill>
                <a:schemeClr val="accent1"/>
              </a:solidFill>
            </a:endParaRPr>
          </a:p>
          <a:p>
            <a:pPr indent="0" lvl="0" marL="0" rtl="0" algn="l">
              <a:spcBef>
                <a:spcPts val="1600"/>
              </a:spcBef>
              <a:spcAft>
                <a:spcPts val="1600"/>
              </a:spcAft>
              <a:buNone/>
            </a:pPr>
            <a:r>
              <a:rPr lang="en"/>
              <a:t>To positively impact </a:t>
            </a:r>
            <a:r>
              <a:rPr lang="en">
                <a:solidFill>
                  <a:schemeClr val="accent2"/>
                </a:solidFill>
              </a:rPr>
              <a:t>multiple sectors</a:t>
            </a:r>
            <a:endParaRPr>
              <a:solidFill>
                <a:schemeClr val="accent2"/>
              </a:solidFill>
            </a:endParaRPr>
          </a:p>
        </p:txBody>
      </p:sp>
      <p:pic>
        <p:nvPicPr>
          <p:cNvPr id="301" name="Google Shape;301;p46"/>
          <p:cNvPicPr preferRelativeResize="0"/>
          <p:nvPr/>
        </p:nvPicPr>
        <p:blipFill>
          <a:blip r:embed="rId3">
            <a:alphaModFix/>
          </a:blip>
          <a:stretch>
            <a:fillRect/>
          </a:stretch>
        </p:blipFill>
        <p:spPr>
          <a:xfrm>
            <a:off x="4521150" y="292625"/>
            <a:ext cx="4615951" cy="4615951"/>
          </a:xfrm>
          <a:prstGeom prst="rect">
            <a:avLst/>
          </a:prstGeom>
          <a:noFill/>
          <a:ln>
            <a:noFill/>
          </a:ln>
        </p:spPr>
      </p:pic>
      <p:sp>
        <p:nvSpPr>
          <p:cNvPr id="302" name="Google Shape;302;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3" name="Google Shape;303;p46"/>
          <p:cNvSpPr txBox="1"/>
          <p:nvPr/>
        </p:nvSpPr>
        <p:spPr>
          <a:xfrm>
            <a:off x="311700" y="4667575"/>
            <a:ext cx="4259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Engineering Biology Research Consortium (2019). </a:t>
            </a:r>
            <a:r>
              <a:rPr i="1" lang="en" sz="600">
                <a:latin typeface="Roboto"/>
                <a:ea typeface="Roboto"/>
                <a:cs typeface="Roboto"/>
                <a:sym typeface="Roboto"/>
              </a:rPr>
              <a:t>Engineering Biology: A Research Roadmap for the Next-Generation Bioeconomy</a:t>
            </a:r>
            <a:r>
              <a:rPr lang="en" sz="600">
                <a:latin typeface="Roboto"/>
                <a:ea typeface="Roboto"/>
                <a:cs typeface="Roboto"/>
                <a:sym typeface="Roboto"/>
              </a:rPr>
              <a:t>. Retrieved from http://roadmap.ebrc.org. doi: 10.25498/E4159B</a:t>
            </a:r>
            <a:r>
              <a:rPr lang="en" sz="700">
                <a:latin typeface="Roboto"/>
                <a:ea typeface="Roboto"/>
                <a:cs typeface="Roboto"/>
                <a:sym typeface="Roboto"/>
              </a:rPr>
              <a:t>.</a:t>
            </a:r>
            <a:endParaRPr sz="700">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DBTL Cycle</a:t>
            </a:r>
            <a:endParaRPr/>
          </a:p>
        </p:txBody>
      </p:sp>
      <p:pic>
        <p:nvPicPr>
          <p:cNvPr id="309" name="Google Shape;309;p47"/>
          <p:cNvPicPr preferRelativeResize="0"/>
          <p:nvPr/>
        </p:nvPicPr>
        <p:blipFill rotWithShape="1">
          <a:blip r:embed="rId3">
            <a:alphaModFix/>
          </a:blip>
          <a:srcRect b="49979" l="0" r="49758" t="0"/>
          <a:stretch/>
        </p:blipFill>
        <p:spPr>
          <a:xfrm>
            <a:off x="370025" y="1073287"/>
            <a:ext cx="2025699" cy="2016782"/>
          </a:xfrm>
          <a:prstGeom prst="rect">
            <a:avLst/>
          </a:prstGeom>
          <a:noFill/>
          <a:ln>
            <a:noFill/>
          </a:ln>
        </p:spPr>
      </p:pic>
      <p:pic>
        <p:nvPicPr>
          <p:cNvPr id="310" name="Google Shape;310;p47"/>
          <p:cNvPicPr preferRelativeResize="0"/>
          <p:nvPr/>
        </p:nvPicPr>
        <p:blipFill rotWithShape="1">
          <a:blip r:embed="rId3">
            <a:alphaModFix/>
          </a:blip>
          <a:srcRect b="0" l="0" r="48683" t="49023"/>
          <a:stretch/>
        </p:blipFill>
        <p:spPr>
          <a:xfrm>
            <a:off x="370025" y="3050001"/>
            <a:ext cx="2069042" cy="2055311"/>
          </a:xfrm>
          <a:prstGeom prst="rect">
            <a:avLst/>
          </a:prstGeom>
          <a:noFill/>
          <a:ln>
            <a:noFill/>
          </a:ln>
        </p:spPr>
      </p:pic>
      <p:pic>
        <p:nvPicPr>
          <p:cNvPr id="311" name="Google Shape;311;p47"/>
          <p:cNvPicPr preferRelativeResize="0"/>
          <p:nvPr/>
        </p:nvPicPr>
        <p:blipFill rotWithShape="1">
          <a:blip r:embed="rId3">
            <a:alphaModFix/>
          </a:blip>
          <a:srcRect b="50019" l="50241" r="0" t="0"/>
          <a:stretch/>
        </p:blipFill>
        <p:spPr>
          <a:xfrm>
            <a:off x="2395724" y="1073288"/>
            <a:ext cx="2006325" cy="2015244"/>
          </a:xfrm>
          <a:prstGeom prst="rect">
            <a:avLst/>
          </a:prstGeom>
          <a:noFill/>
          <a:ln>
            <a:noFill/>
          </a:ln>
        </p:spPr>
      </p:pic>
      <p:pic>
        <p:nvPicPr>
          <p:cNvPr id="312" name="Google Shape;312;p47"/>
          <p:cNvPicPr preferRelativeResize="0"/>
          <p:nvPr/>
        </p:nvPicPr>
        <p:blipFill rotWithShape="1">
          <a:blip r:embed="rId3">
            <a:alphaModFix/>
          </a:blip>
          <a:srcRect b="0" l="50241" r="0" t="49026"/>
          <a:stretch/>
        </p:blipFill>
        <p:spPr>
          <a:xfrm>
            <a:off x="2395725" y="3050001"/>
            <a:ext cx="2006325" cy="2055311"/>
          </a:xfrm>
          <a:prstGeom prst="rect">
            <a:avLst/>
          </a:prstGeom>
          <a:noFill/>
          <a:ln>
            <a:noFill/>
          </a:ln>
        </p:spPr>
      </p:pic>
      <p:sp>
        <p:nvSpPr>
          <p:cNvPr id="313" name="Google Shape;313;p47"/>
          <p:cNvSpPr txBox="1"/>
          <p:nvPr/>
        </p:nvSpPr>
        <p:spPr>
          <a:xfrm>
            <a:off x="4850600" y="935725"/>
            <a:ext cx="3981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latin typeface="Roboto"/>
                <a:ea typeface="Roboto"/>
                <a:cs typeface="Roboto"/>
                <a:sym typeface="Roboto"/>
              </a:rPr>
              <a:t>D</a:t>
            </a:r>
            <a:r>
              <a:rPr b="1" lang="en" sz="1800">
                <a:latin typeface="Roboto"/>
                <a:ea typeface="Roboto"/>
                <a:cs typeface="Roboto"/>
                <a:sym typeface="Roboto"/>
              </a:rPr>
              <a:t>esign </a:t>
            </a:r>
            <a:r>
              <a:rPr lang="en" sz="1800">
                <a:latin typeface="Roboto"/>
                <a:ea typeface="Roboto"/>
                <a:cs typeface="Roboto"/>
                <a:sym typeface="Roboto"/>
              </a:rPr>
              <a:t>a biological circuit or system for a specific function using literature &amp; computational tools.</a:t>
            </a:r>
            <a:endParaRPr sz="1800">
              <a:latin typeface="Roboto"/>
              <a:ea typeface="Roboto"/>
              <a:cs typeface="Roboto"/>
              <a:sym typeface="Roboto"/>
            </a:endParaRPr>
          </a:p>
        </p:txBody>
      </p:sp>
      <p:sp>
        <p:nvSpPr>
          <p:cNvPr id="314" name="Google Shape;314;p47"/>
          <p:cNvSpPr txBox="1"/>
          <p:nvPr/>
        </p:nvSpPr>
        <p:spPr>
          <a:xfrm>
            <a:off x="4724400" y="4551200"/>
            <a:ext cx="4260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22222"/>
                </a:solidFill>
                <a:highlight>
                  <a:srgbClr val="FFFFFF"/>
                </a:highlight>
                <a:latin typeface="Roboto"/>
                <a:ea typeface="Roboto"/>
                <a:cs typeface="Roboto"/>
                <a:sym typeface="Roboto"/>
              </a:rPr>
              <a:t>Gray, P. et al. </a:t>
            </a:r>
            <a:r>
              <a:rPr i="1" lang="en" sz="1200">
                <a:solidFill>
                  <a:srgbClr val="222222"/>
                </a:solidFill>
                <a:highlight>
                  <a:srgbClr val="FFFFFF"/>
                </a:highlight>
                <a:latin typeface="Roboto"/>
                <a:ea typeface="Roboto"/>
                <a:cs typeface="Roboto"/>
                <a:sym typeface="Roboto"/>
              </a:rPr>
              <a:t>Synthetic Biology in Australia: An Outlook to 2030</a:t>
            </a:r>
            <a:r>
              <a:rPr lang="en" sz="1200">
                <a:solidFill>
                  <a:srgbClr val="222222"/>
                </a:solidFill>
                <a:highlight>
                  <a:srgbClr val="FFFFFF"/>
                </a:highlight>
                <a:latin typeface="Roboto"/>
                <a:ea typeface="Roboto"/>
                <a:cs typeface="Roboto"/>
                <a:sym typeface="Roboto"/>
              </a:rPr>
              <a:t> (Australian Council of Learned Academies, 2018).</a:t>
            </a:r>
            <a:endParaRPr sz="1200">
              <a:latin typeface="Roboto"/>
              <a:ea typeface="Roboto"/>
              <a:cs typeface="Roboto"/>
              <a:sym typeface="Roboto"/>
            </a:endParaRPr>
          </a:p>
        </p:txBody>
      </p:sp>
      <p:sp>
        <p:nvSpPr>
          <p:cNvPr id="315" name="Google Shape;315;p47"/>
          <p:cNvSpPr txBox="1"/>
          <p:nvPr/>
        </p:nvSpPr>
        <p:spPr>
          <a:xfrm>
            <a:off x="4850600" y="1951525"/>
            <a:ext cx="3981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latin typeface="Roboto"/>
                <a:ea typeface="Roboto"/>
                <a:cs typeface="Roboto"/>
                <a:sym typeface="Roboto"/>
              </a:rPr>
              <a:t>B</a:t>
            </a:r>
            <a:r>
              <a:rPr b="1" lang="en" sz="1800">
                <a:latin typeface="Roboto"/>
                <a:ea typeface="Roboto"/>
                <a:cs typeface="Roboto"/>
                <a:sym typeface="Roboto"/>
              </a:rPr>
              <a:t>uild</a:t>
            </a:r>
            <a:r>
              <a:rPr b="1" lang="en" sz="1800">
                <a:latin typeface="Roboto"/>
                <a:ea typeface="Roboto"/>
                <a:cs typeface="Roboto"/>
                <a:sym typeface="Roboto"/>
              </a:rPr>
              <a:t> </a:t>
            </a:r>
            <a:r>
              <a:rPr lang="en" sz="1800">
                <a:latin typeface="Roboto"/>
                <a:ea typeface="Roboto"/>
                <a:cs typeface="Roboto"/>
                <a:sym typeface="Roboto"/>
              </a:rPr>
              <a:t>your system by assembling, editing, and installing genetic parts. </a:t>
            </a:r>
            <a:endParaRPr sz="1800">
              <a:latin typeface="Roboto"/>
              <a:ea typeface="Roboto"/>
              <a:cs typeface="Roboto"/>
              <a:sym typeface="Roboto"/>
            </a:endParaRPr>
          </a:p>
        </p:txBody>
      </p:sp>
      <p:sp>
        <p:nvSpPr>
          <p:cNvPr id="316" name="Google Shape;316;p47"/>
          <p:cNvSpPr txBox="1"/>
          <p:nvPr/>
        </p:nvSpPr>
        <p:spPr>
          <a:xfrm>
            <a:off x="4850600" y="2690425"/>
            <a:ext cx="3981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latin typeface="Roboto"/>
                <a:ea typeface="Roboto"/>
                <a:cs typeface="Roboto"/>
                <a:sym typeface="Roboto"/>
              </a:rPr>
              <a:t>T</a:t>
            </a:r>
            <a:r>
              <a:rPr b="1" lang="en" sz="1800">
                <a:latin typeface="Roboto"/>
                <a:ea typeface="Roboto"/>
                <a:cs typeface="Roboto"/>
                <a:sym typeface="Roboto"/>
              </a:rPr>
              <a:t>est </a:t>
            </a:r>
            <a:r>
              <a:rPr lang="en" sz="1800">
                <a:latin typeface="Roboto"/>
                <a:ea typeface="Roboto"/>
                <a:cs typeface="Roboto"/>
                <a:sym typeface="Roboto"/>
              </a:rPr>
              <a:t>system functionality using robust metrics &amp; controls.</a:t>
            </a:r>
            <a:endParaRPr sz="1800">
              <a:latin typeface="Roboto"/>
              <a:ea typeface="Roboto"/>
              <a:cs typeface="Roboto"/>
              <a:sym typeface="Roboto"/>
            </a:endParaRPr>
          </a:p>
        </p:txBody>
      </p:sp>
      <p:sp>
        <p:nvSpPr>
          <p:cNvPr id="317" name="Google Shape;317;p47"/>
          <p:cNvSpPr txBox="1"/>
          <p:nvPr/>
        </p:nvSpPr>
        <p:spPr>
          <a:xfrm>
            <a:off x="4850600" y="3429325"/>
            <a:ext cx="3981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latin typeface="Roboto"/>
                <a:ea typeface="Roboto"/>
                <a:cs typeface="Roboto"/>
                <a:sym typeface="Roboto"/>
              </a:rPr>
              <a:t>L</a:t>
            </a:r>
            <a:r>
              <a:rPr b="1" lang="en" sz="1800">
                <a:latin typeface="Roboto"/>
                <a:ea typeface="Roboto"/>
                <a:cs typeface="Roboto"/>
                <a:sym typeface="Roboto"/>
              </a:rPr>
              <a:t>earn </a:t>
            </a:r>
            <a:r>
              <a:rPr lang="en" sz="1800">
                <a:latin typeface="Roboto"/>
                <a:ea typeface="Roboto"/>
                <a:cs typeface="Roboto"/>
                <a:sym typeface="Roboto"/>
              </a:rPr>
              <a:t>from how the </a:t>
            </a:r>
            <a:r>
              <a:rPr lang="en" sz="1800">
                <a:latin typeface="Roboto"/>
                <a:ea typeface="Roboto"/>
                <a:cs typeface="Roboto"/>
                <a:sym typeface="Roboto"/>
              </a:rPr>
              <a:t>system</a:t>
            </a:r>
            <a:r>
              <a:rPr lang="en" sz="1800">
                <a:latin typeface="Roboto"/>
                <a:ea typeface="Roboto"/>
                <a:cs typeface="Roboto"/>
                <a:sym typeface="Roboto"/>
              </a:rPr>
              <a:t> (doesn’t) work to create new design rules, and share your knowledge.</a:t>
            </a:r>
            <a:endParaRPr sz="1800">
              <a:latin typeface="Roboto"/>
              <a:ea typeface="Roboto"/>
              <a:cs typeface="Roboto"/>
              <a:sym typeface="Roboto"/>
            </a:endParaRPr>
          </a:p>
        </p:txBody>
      </p:sp>
      <p:sp>
        <p:nvSpPr>
          <p:cNvPr id="318" name="Google Shape;318;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
                                        <p:tgtEl>
                                          <p:spTgt spid="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
                                        <p:tgtEl>
                                          <p:spTgt spid="3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DBTL: In Practice</a:t>
            </a:r>
            <a:endParaRPr/>
          </a:p>
        </p:txBody>
      </p:sp>
      <p:sp>
        <p:nvSpPr>
          <p:cNvPr id="324" name="Google Shape;324;p48"/>
          <p:cNvSpPr txBox="1"/>
          <p:nvPr/>
        </p:nvSpPr>
        <p:spPr>
          <a:xfrm>
            <a:off x="4850600" y="935725"/>
            <a:ext cx="3981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Roboto"/>
                <a:ea typeface="Roboto"/>
                <a:cs typeface="Roboto"/>
                <a:sym typeface="Roboto"/>
              </a:rPr>
              <a:t>Design</a:t>
            </a:r>
            <a:r>
              <a:rPr lang="en" sz="1800">
                <a:latin typeface="Roboto"/>
                <a:ea typeface="Roboto"/>
                <a:cs typeface="Roboto"/>
                <a:sym typeface="Roboto"/>
              </a:rPr>
              <a:t> by finding genes for human insulin precursors, and optimize/model </a:t>
            </a:r>
            <a:r>
              <a:rPr i="1" lang="en" sz="1800">
                <a:latin typeface="Roboto"/>
                <a:ea typeface="Roboto"/>
                <a:cs typeface="Roboto"/>
                <a:sym typeface="Roboto"/>
              </a:rPr>
              <a:t>E. coli</a:t>
            </a:r>
            <a:r>
              <a:rPr lang="en" sz="1800">
                <a:latin typeface="Roboto"/>
                <a:ea typeface="Roboto"/>
                <a:cs typeface="Roboto"/>
                <a:sym typeface="Roboto"/>
              </a:rPr>
              <a:t> expression.</a:t>
            </a:r>
            <a:endParaRPr i="1" sz="1800">
              <a:latin typeface="Roboto"/>
              <a:ea typeface="Roboto"/>
              <a:cs typeface="Roboto"/>
              <a:sym typeface="Roboto"/>
            </a:endParaRPr>
          </a:p>
        </p:txBody>
      </p:sp>
      <p:sp>
        <p:nvSpPr>
          <p:cNvPr id="325" name="Google Shape;325;p48"/>
          <p:cNvSpPr txBox="1"/>
          <p:nvPr/>
        </p:nvSpPr>
        <p:spPr>
          <a:xfrm>
            <a:off x="4724400" y="4551200"/>
            <a:ext cx="4260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22222"/>
                </a:solidFill>
                <a:highlight>
                  <a:srgbClr val="FFFFFF"/>
                </a:highlight>
                <a:latin typeface="Roboto"/>
                <a:ea typeface="Roboto"/>
                <a:cs typeface="Roboto"/>
                <a:sym typeface="Roboto"/>
              </a:rPr>
              <a:t>Gray, P. et al. </a:t>
            </a:r>
            <a:r>
              <a:rPr i="1" lang="en" sz="1200">
                <a:solidFill>
                  <a:srgbClr val="222222"/>
                </a:solidFill>
                <a:highlight>
                  <a:srgbClr val="FFFFFF"/>
                </a:highlight>
                <a:latin typeface="Roboto"/>
                <a:ea typeface="Roboto"/>
                <a:cs typeface="Roboto"/>
                <a:sym typeface="Roboto"/>
              </a:rPr>
              <a:t>Synthetic Biology in Australia: An Outlook to 2030</a:t>
            </a:r>
            <a:r>
              <a:rPr lang="en" sz="1200">
                <a:solidFill>
                  <a:srgbClr val="222222"/>
                </a:solidFill>
                <a:highlight>
                  <a:srgbClr val="FFFFFF"/>
                </a:highlight>
                <a:latin typeface="Roboto"/>
                <a:ea typeface="Roboto"/>
                <a:cs typeface="Roboto"/>
                <a:sym typeface="Roboto"/>
              </a:rPr>
              <a:t> (Australian Council of Learned Academies, 2018).</a:t>
            </a:r>
            <a:endParaRPr sz="1200">
              <a:latin typeface="Roboto"/>
              <a:ea typeface="Roboto"/>
              <a:cs typeface="Roboto"/>
              <a:sym typeface="Roboto"/>
            </a:endParaRPr>
          </a:p>
        </p:txBody>
      </p:sp>
      <p:sp>
        <p:nvSpPr>
          <p:cNvPr id="326" name="Google Shape;326;p48"/>
          <p:cNvSpPr txBox="1"/>
          <p:nvPr/>
        </p:nvSpPr>
        <p:spPr>
          <a:xfrm>
            <a:off x="4850600" y="1951525"/>
            <a:ext cx="3981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Roboto"/>
                <a:ea typeface="Roboto"/>
                <a:cs typeface="Roboto"/>
                <a:sym typeface="Roboto"/>
              </a:rPr>
              <a:t>Build </a:t>
            </a:r>
            <a:r>
              <a:rPr lang="en" sz="1800">
                <a:latin typeface="Roboto"/>
                <a:ea typeface="Roboto"/>
                <a:cs typeface="Roboto"/>
                <a:sym typeface="Roboto"/>
              </a:rPr>
              <a:t>gene sequence including insulin precursor genes though synthesis &amp; assembly.</a:t>
            </a:r>
            <a:endParaRPr sz="1800">
              <a:latin typeface="Roboto"/>
              <a:ea typeface="Roboto"/>
              <a:cs typeface="Roboto"/>
              <a:sym typeface="Roboto"/>
            </a:endParaRPr>
          </a:p>
        </p:txBody>
      </p:sp>
      <p:sp>
        <p:nvSpPr>
          <p:cNvPr id="327" name="Google Shape;327;p48"/>
          <p:cNvSpPr txBox="1"/>
          <p:nvPr/>
        </p:nvSpPr>
        <p:spPr>
          <a:xfrm>
            <a:off x="4850600" y="2967313"/>
            <a:ext cx="3981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Roboto"/>
                <a:ea typeface="Roboto"/>
                <a:cs typeface="Roboto"/>
                <a:sym typeface="Roboto"/>
              </a:rPr>
              <a:t>Test </a:t>
            </a:r>
            <a:r>
              <a:rPr lang="en" sz="1800">
                <a:latin typeface="Roboto"/>
                <a:ea typeface="Roboto"/>
                <a:cs typeface="Roboto"/>
                <a:sym typeface="Roboto"/>
              </a:rPr>
              <a:t>your circuit in cells by measuring for insulin precursor proteins chemically via an assay.</a:t>
            </a:r>
            <a:endParaRPr sz="1800">
              <a:latin typeface="Roboto"/>
              <a:ea typeface="Roboto"/>
              <a:cs typeface="Roboto"/>
              <a:sym typeface="Roboto"/>
            </a:endParaRPr>
          </a:p>
        </p:txBody>
      </p:sp>
      <p:sp>
        <p:nvSpPr>
          <p:cNvPr id="328" name="Google Shape;328;p48"/>
          <p:cNvSpPr txBox="1"/>
          <p:nvPr/>
        </p:nvSpPr>
        <p:spPr>
          <a:xfrm>
            <a:off x="4850600" y="3983125"/>
            <a:ext cx="3981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Roboto"/>
                <a:ea typeface="Roboto"/>
                <a:cs typeface="Roboto"/>
                <a:sym typeface="Roboto"/>
              </a:rPr>
              <a:t>Learn</a:t>
            </a:r>
            <a:r>
              <a:rPr lang="en" sz="1800">
                <a:latin typeface="Roboto"/>
                <a:ea typeface="Roboto"/>
                <a:cs typeface="Roboto"/>
                <a:sym typeface="Roboto"/>
              </a:rPr>
              <a:t> how well your system works, and what optimization is necessary.</a:t>
            </a:r>
            <a:r>
              <a:rPr b="1" lang="en" sz="1800">
                <a:latin typeface="Roboto"/>
                <a:ea typeface="Roboto"/>
                <a:cs typeface="Roboto"/>
                <a:sym typeface="Roboto"/>
              </a:rPr>
              <a:t> </a:t>
            </a:r>
            <a:endParaRPr sz="1800">
              <a:latin typeface="Roboto"/>
              <a:ea typeface="Roboto"/>
              <a:cs typeface="Roboto"/>
              <a:sym typeface="Roboto"/>
            </a:endParaRPr>
          </a:p>
        </p:txBody>
      </p:sp>
      <p:sp>
        <p:nvSpPr>
          <p:cNvPr id="329" name="Google Shape;329;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0" name="Google Shape;330;p48"/>
          <p:cNvPicPr preferRelativeResize="0"/>
          <p:nvPr/>
        </p:nvPicPr>
        <p:blipFill rotWithShape="1">
          <a:blip r:embed="rId3">
            <a:alphaModFix/>
          </a:blip>
          <a:srcRect b="49979" l="0" r="49758" t="0"/>
          <a:stretch/>
        </p:blipFill>
        <p:spPr>
          <a:xfrm>
            <a:off x="370025" y="1073287"/>
            <a:ext cx="2025699" cy="2016782"/>
          </a:xfrm>
          <a:prstGeom prst="rect">
            <a:avLst/>
          </a:prstGeom>
          <a:noFill/>
          <a:ln>
            <a:noFill/>
          </a:ln>
        </p:spPr>
      </p:pic>
      <p:pic>
        <p:nvPicPr>
          <p:cNvPr id="331" name="Google Shape;331;p48"/>
          <p:cNvPicPr preferRelativeResize="0"/>
          <p:nvPr/>
        </p:nvPicPr>
        <p:blipFill rotWithShape="1">
          <a:blip r:embed="rId3">
            <a:alphaModFix/>
          </a:blip>
          <a:srcRect b="0" l="0" r="48683" t="49023"/>
          <a:stretch/>
        </p:blipFill>
        <p:spPr>
          <a:xfrm>
            <a:off x="370025" y="3050001"/>
            <a:ext cx="2069042" cy="2055311"/>
          </a:xfrm>
          <a:prstGeom prst="rect">
            <a:avLst/>
          </a:prstGeom>
          <a:noFill/>
          <a:ln>
            <a:noFill/>
          </a:ln>
        </p:spPr>
      </p:pic>
      <p:pic>
        <p:nvPicPr>
          <p:cNvPr id="332" name="Google Shape;332;p48"/>
          <p:cNvPicPr preferRelativeResize="0"/>
          <p:nvPr/>
        </p:nvPicPr>
        <p:blipFill rotWithShape="1">
          <a:blip r:embed="rId3">
            <a:alphaModFix/>
          </a:blip>
          <a:srcRect b="50019" l="50241" r="0" t="0"/>
          <a:stretch/>
        </p:blipFill>
        <p:spPr>
          <a:xfrm>
            <a:off x="2395724" y="1073288"/>
            <a:ext cx="2006325" cy="2015244"/>
          </a:xfrm>
          <a:prstGeom prst="rect">
            <a:avLst/>
          </a:prstGeom>
          <a:noFill/>
          <a:ln>
            <a:noFill/>
          </a:ln>
        </p:spPr>
      </p:pic>
      <p:pic>
        <p:nvPicPr>
          <p:cNvPr id="333" name="Google Shape;333;p48"/>
          <p:cNvPicPr preferRelativeResize="0"/>
          <p:nvPr/>
        </p:nvPicPr>
        <p:blipFill rotWithShape="1">
          <a:blip r:embed="rId3">
            <a:alphaModFix/>
          </a:blip>
          <a:srcRect b="0" l="50241" r="0" t="49026"/>
          <a:stretch/>
        </p:blipFill>
        <p:spPr>
          <a:xfrm>
            <a:off x="2395725" y="3050001"/>
            <a:ext cx="2006325" cy="205531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AutoNum type="arabicPeriod"/>
            </a:pPr>
            <a:r>
              <a:t/>
            </a:r>
            <a:endParaRPr>
              <a:solidFill>
                <a:srgbClr val="FFFFFF"/>
              </a:solidFill>
            </a:endParaRPr>
          </a:p>
          <a:p>
            <a:pPr indent="-342900" lvl="0" marL="457200" rtl="0" algn="l">
              <a:spcBef>
                <a:spcPts val="0"/>
              </a:spcBef>
              <a:spcAft>
                <a:spcPts val="0"/>
              </a:spcAft>
              <a:buSzPts val="1800"/>
              <a:buAutoNum type="arabicPeriod"/>
            </a:pPr>
            <a:r>
              <a:rPr lang="en"/>
              <a:t>Think about what an engineering biology solution would look like:</a:t>
            </a:r>
            <a:endParaRPr/>
          </a:p>
          <a:p>
            <a:pPr indent="-330200" lvl="1" marL="914400" rtl="0" algn="l">
              <a:spcBef>
                <a:spcPts val="0"/>
              </a:spcBef>
              <a:spcAft>
                <a:spcPts val="0"/>
              </a:spcAft>
              <a:buSzPts val="1600"/>
              <a:buAutoNum type="alphaLcPeriod"/>
            </a:pPr>
            <a:r>
              <a:rPr lang="en" sz="1600"/>
              <a:t>What would an initial </a:t>
            </a:r>
            <a:r>
              <a:rPr b="1" lang="en" sz="1600"/>
              <a:t>design </a:t>
            </a:r>
            <a:r>
              <a:rPr lang="en" sz="1600"/>
              <a:t>of the system look like?</a:t>
            </a:r>
            <a:endParaRPr sz="1600"/>
          </a:p>
          <a:p>
            <a:pPr indent="-330200" lvl="1" marL="914400" rtl="0" algn="l">
              <a:spcBef>
                <a:spcPts val="0"/>
              </a:spcBef>
              <a:spcAft>
                <a:spcPts val="0"/>
              </a:spcAft>
              <a:buSzPts val="1600"/>
              <a:buAutoNum type="alphaLcPeriod"/>
            </a:pPr>
            <a:r>
              <a:rPr lang="en" sz="1600"/>
              <a:t>What tools and knowledge would you need to </a:t>
            </a:r>
            <a:r>
              <a:rPr b="1" lang="en" sz="1600"/>
              <a:t>build </a:t>
            </a:r>
            <a:r>
              <a:rPr lang="en" sz="1600"/>
              <a:t>this?</a:t>
            </a:r>
            <a:endParaRPr sz="1600"/>
          </a:p>
          <a:p>
            <a:pPr indent="-330200" lvl="1" marL="914400" rtl="0" algn="l">
              <a:spcBef>
                <a:spcPts val="0"/>
              </a:spcBef>
              <a:spcAft>
                <a:spcPts val="0"/>
              </a:spcAft>
              <a:buSzPts val="1600"/>
              <a:buAutoNum type="alphaLcPeriod"/>
            </a:pPr>
            <a:r>
              <a:rPr lang="en" sz="1600"/>
              <a:t>How would you </a:t>
            </a:r>
            <a:r>
              <a:rPr b="1" lang="en" sz="1600"/>
              <a:t>test </a:t>
            </a:r>
            <a:r>
              <a:rPr lang="en" sz="1600"/>
              <a:t>whether your system worked?</a:t>
            </a:r>
            <a:endParaRPr sz="1600"/>
          </a:p>
          <a:p>
            <a:pPr indent="-330200" lvl="1" marL="914400" rtl="0" algn="l">
              <a:spcBef>
                <a:spcPts val="0"/>
              </a:spcBef>
              <a:spcAft>
                <a:spcPts val="0"/>
              </a:spcAft>
              <a:buSzPts val="1600"/>
              <a:buAutoNum type="alphaLcPeriod"/>
            </a:pPr>
            <a:r>
              <a:rPr lang="en" sz="1600"/>
              <a:t>What might you </a:t>
            </a:r>
            <a:r>
              <a:rPr b="1" lang="en" sz="1600"/>
              <a:t>learn </a:t>
            </a:r>
            <a:r>
              <a:rPr lang="en" sz="1600"/>
              <a:t>about the problem through testing your solution? What might be issues when developing your system?</a:t>
            </a:r>
            <a:endParaRPr sz="1600"/>
          </a:p>
          <a:p>
            <a:pPr indent="-330200" lvl="1" marL="914400" rtl="0" algn="l">
              <a:spcBef>
                <a:spcPts val="0"/>
              </a:spcBef>
              <a:spcAft>
                <a:spcPts val="0"/>
              </a:spcAft>
              <a:buSzPts val="1600"/>
              <a:buAutoNum type="alphaLcPeriod"/>
            </a:pPr>
            <a:r>
              <a:rPr lang="en" sz="1600"/>
              <a:t>And don’t get too bogged down in the details! We’ll go over more tools for each phase later.</a:t>
            </a:r>
            <a:endParaRPr sz="1600"/>
          </a:p>
        </p:txBody>
      </p:sp>
      <p:sp>
        <p:nvSpPr>
          <p:cNvPr id="339" name="Google Shape;339;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Choose a technology or </a:t>
            </a:r>
            <a:r>
              <a:rPr lang="en"/>
              <a:t>problem</a:t>
            </a:r>
            <a:r>
              <a:rPr lang="en"/>
              <a:t> that is impactful to you.</a:t>
            </a:r>
            <a:endParaRPr sz="1600"/>
          </a:p>
        </p:txBody>
      </p:sp>
      <p:sp>
        <p:nvSpPr>
          <p:cNvPr id="340" name="Google Shape;340;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DBTL: Exercise</a:t>
            </a:r>
            <a:endParaRPr/>
          </a:p>
        </p:txBody>
      </p:sp>
      <p:sp>
        <p:nvSpPr>
          <p:cNvPr id="341" name="Google Shape;341;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2" name="Google Shape;342;p49"/>
          <p:cNvSpPr txBox="1"/>
          <p:nvPr>
            <p:ph idx="1" type="body"/>
          </p:nvPr>
        </p:nvSpPr>
        <p:spPr>
          <a:xfrm>
            <a:off x="311700" y="3919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600"/>
              <a:t>Example ideas: trees with fireproof wood, drought-resistant cabbage, sustainable bioplastics, engineered probiotics for gut health, cell-free water quality sensors</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0"/>
          <p:cNvSpPr txBox="1"/>
          <p:nvPr>
            <p:ph type="title"/>
          </p:nvPr>
        </p:nvSpPr>
        <p:spPr>
          <a:xfrm>
            <a:off x="265500" y="15294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Concept 1-3</a:t>
            </a:r>
            <a:endParaRPr/>
          </a:p>
        </p:txBody>
      </p:sp>
      <p:sp>
        <p:nvSpPr>
          <p:cNvPr id="348" name="Google Shape;348;p50"/>
          <p:cNvSpPr txBox="1"/>
          <p:nvPr>
            <p:ph idx="1" type="subTitle"/>
          </p:nvPr>
        </p:nvSpPr>
        <p:spPr>
          <a:xfrm>
            <a:off x="4739925" y="1311725"/>
            <a:ext cx="4045200" cy="191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Core Tools Part 1: </a:t>
            </a:r>
            <a:endParaRPr/>
          </a:p>
          <a:p>
            <a:pPr indent="0" lvl="0" marL="0" rtl="0" algn="ctr">
              <a:spcBef>
                <a:spcPts val="0"/>
              </a:spcBef>
              <a:spcAft>
                <a:spcPts val="0"/>
              </a:spcAft>
              <a:buNone/>
            </a:pPr>
            <a:r>
              <a:rPr b="0" lang="en"/>
              <a:t>Engineering DNA, </a:t>
            </a:r>
            <a:endParaRPr b="0"/>
          </a:p>
          <a:p>
            <a:pPr indent="0" lvl="0" marL="0" rtl="0" algn="ctr">
              <a:spcBef>
                <a:spcPts val="0"/>
              </a:spcBef>
              <a:spcAft>
                <a:spcPts val="0"/>
              </a:spcAft>
              <a:buNone/>
            </a:pPr>
            <a:r>
              <a:rPr b="0" lang="en"/>
              <a:t>Biomolecular Engineering</a:t>
            </a:r>
            <a:endParaRPr b="0"/>
          </a:p>
        </p:txBody>
      </p:sp>
      <p:sp>
        <p:nvSpPr>
          <p:cNvPr id="349" name="Google Shape;349;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Table of Contents</a:t>
            </a:r>
            <a:endParaRPr/>
          </a:p>
        </p:txBody>
      </p:sp>
      <p:sp>
        <p:nvSpPr>
          <p:cNvPr id="123" name="Google Shape;123;p24"/>
          <p:cNvSpPr txBox="1"/>
          <p:nvPr>
            <p:ph idx="1" type="body"/>
          </p:nvPr>
        </p:nvSpPr>
        <p:spPr>
          <a:xfrm>
            <a:off x="311700" y="1076275"/>
            <a:ext cx="8160600" cy="3904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999999"/>
                </a:solidFill>
              </a:rPr>
              <a:t>Concept 1-1:</a:t>
            </a:r>
            <a:r>
              <a:rPr lang="en">
                <a:solidFill>
                  <a:srgbClr val="999999"/>
                </a:solidFill>
              </a:rPr>
              <a:t> What is Synthetic (or Engineering) Biology? </a:t>
            </a:r>
            <a:endParaRPr>
              <a:solidFill>
                <a:srgbClr val="999999"/>
              </a:solidFill>
            </a:endParaRPr>
          </a:p>
          <a:p>
            <a:pPr indent="0" lvl="0" marL="1371600" rtl="0" algn="l">
              <a:lnSpc>
                <a:spcPct val="100000"/>
              </a:lnSpc>
              <a:spcBef>
                <a:spcPts val="0"/>
              </a:spcBef>
              <a:spcAft>
                <a:spcPts val="0"/>
              </a:spcAft>
              <a:buNone/>
            </a:pPr>
            <a:r>
              <a:rPr i="1" lang="en" sz="1200">
                <a:solidFill>
                  <a:srgbClr val="999999"/>
                </a:solidFill>
              </a:rPr>
              <a:t>Slides 4-23 - </a:t>
            </a:r>
            <a:r>
              <a:rPr lang="en" sz="1200" u="sng">
                <a:solidFill>
                  <a:schemeClr val="hlink"/>
                </a:solidFill>
                <a:hlinkClick action="ppaction://hlinksldjump" r:id="rId3"/>
              </a:rPr>
              <a:t>link</a:t>
            </a:r>
            <a:endParaRPr sz="1200">
              <a:solidFill>
                <a:srgbClr val="999999"/>
              </a:solidFill>
            </a:endParaRPr>
          </a:p>
          <a:p>
            <a:pPr indent="0" lvl="0" marL="457200" rtl="0" algn="l">
              <a:lnSpc>
                <a:spcPct val="100000"/>
              </a:lnSpc>
              <a:spcBef>
                <a:spcPts val="0"/>
              </a:spcBef>
              <a:spcAft>
                <a:spcPts val="0"/>
              </a:spcAft>
              <a:buNone/>
            </a:pPr>
            <a:r>
              <a:t/>
            </a:r>
            <a:endParaRPr sz="1000"/>
          </a:p>
          <a:p>
            <a:pPr indent="0" lvl="0" marL="0" rtl="0" algn="l">
              <a:lnSpc>
                <a:spcPct val="100000"/>
              </a:lnSpc>
              <a:spcBef>
                <a:spcPts val="0"/>
              </a:spcBef>
              <a:spcAft>
                <a:spcPts val="0"/>
              </a:spcAft>
              <a:buNone/>
            </a:pPr>
            <a:r>
              <a:rPr b="1" lang="en">
                <a:solidFill>
                  <a:srgbClr val="9E3159"/>
                </a:solidFill>
              </a:rPr>
              <a:t>Concept 1-2:</a:t>
            </a:r>
            <a:r>
              <a:rPr lang="en">
                <a:solidFill>
                  <a:srgbClr val="9E3159"/>
                </a:solidFill>
              </a:rPr>
              <a:t> Engineering Biology Roadmap &amp; the DBTL Cycle</a:t>
            </a:r>
            <a:endParaRPr>
              <a:solidFill>
                <a:srgbClr val="9E3159"/>
              </a:solidFill>
            </a:endParaRPr>
          </a:p>
          <a:p>
            <a:pPr indent="0" lvl="0" marL="0" rtl="0" algn="l">
              <a:lnSpc>
                <a:spcPct val="100000"/>
              </a:lnSpc>
              <a:spcBef>
                <a:spcPts val="0"/>
              </a:spcBef>
              <a:spcAft>
                <a:spcPts val="0"/>
              </a:spcAft>
              <a:buNone/>
            </a:pPr>
            <a:r>
              <a:rPr lang="en">
                <a:solidFill>
                  <a:srgbClr val="9E3159"/>
                </a:solidFill>
              </a:rPr>
              <a:t>			</a:t>
            </a:r>
            <a:r>
              <a:rPr i="1" lang="en" sz="1200">
                <a:solidFill>
                  <a:srgbClr val="9E3159"/>
                </a:solidFill>
              </a:rPr>
              <a:t>Slides 24-28 - </a:t>
            </a:r>
            <a:r>
              <a:rPr lang="en" sz="1200" u="sng">
                <a:solidFill>
                  <a:schemeClr val="hlink"/>
                </a:solidFill>
                <a:hlinkClick action="ppaction://hlinksldjump" r:id="rId4"/>
              </a:rPr>
              <a:t>link</a:t>
            </a:r>
            <a:endParaRPr sz="1200">
              <a:solidFill>
                <a:srgbClr val="9E3159"/>
              </a:solidFill>
            </a:endParaRPr>
          </a:p>
          <a:p>
            <a:pPr indent="0" lvl="0" marL="0" rtl="0" algn="l">
              <a:lnSpc>
                <a:spcPct val="100000"/>
              </a:lnSpc>
              <a:spcBef>
                <a:spcPts val="0"/>
              </a:spcBef>
              <a:spcAft>
                <a:spcPts val="0"/>
              </a:spcAft>
              <a:buNone/>
            </a:pPr>
            <a:r>
              <a:t/>
            </a:r>
            <a:endParaRPr sz="1000"/>
          </a:p>
          <a:p>
            <a:pPr indent="0" lvl="0" marL="0" rtl="0" algn="l">
              <a:lnSpc>
                <a:spcPct val="100000"/>
              </a:lnSpc>
              <a:spcBef>
                <a:spcPts val="0"/>
              </a:spcBef>
              <a:spcAft>
                <a:spcPts val="0"/>
              </a:spcAft>
              <a:buNone/>
            </a:pPr>
            <a:r>
              <a:rPr b="1" lang="en">
                <a:solidFill>
                  <a:srgbClr val="00A74B"/>
                </a:solidFill>
              </a:rPr>
              <a:t>Concept 1-3:</a:t>
            </a:r>
            <a:r>
              <a:rPr lang="en">
                <a:solidFill>
                  <a:srgbClr val="00A74B"/>
                </a:solidFill>
              </a:rPr>
              <a:t> Core Tools for Engineering Biology </a:t>
            </a:r>
            <a:endParaRPr>
              <a:solidFill>
                <a:srgbClr val="00A74B"/>
              </a:solidFill>
            </a:endParaRPr>
          </a:p>
          <a:p>
            <a:pPr indent="457200" lvl="0" marL="914400" rtl="0" algn="l">
              <a:lnSpc>
                <a:spcPct val="100000"/>
              </a:lnSpc>
              <a:spcBef>
                <a:spcPts val="0"/>
              </a:spcBef>
              <a:spcAft>
                <a:spcPts val="0"/>
              </a:spcAft>
              <a:buNone/>
            </a:pPr>
            <a:r>
              <a:rPr lang="en">
                <a:solidFill>
                  <a:srgbClr val="00A74B"/>
                </a:solidFill>
              </a:rPr>
              <a:t>Part 1: Engineering DNA &amp; Biomolecules</a:t>
            </a:r>
            <a:endParaRPr>
              <a:solidFill>
                <a:srgbClr val="00A74B"/>
              </a:solidFill>
            </a:endParaRPr>
          </a:p>
          <a:p>
            <a:pPr indent="0" lvl="0" marL="0" rtl="0" algn="l">
              <a:lnSpc>
                <a:spcPct val="100000"/>
              </a:lnSpc>
              <a:spcBef>
                <a:spcPts val="0"/>
              </a:spcBef>
              <a:spcAft>
                <a:spcPts val="0"/>
              </a:spcAft>
              <a:buNone/>
            </a:pPr>
            <a:r>
              <a:rPr lang="en">
                <a:solidFill>
                  <a:srgbClr val="00A74B"/>
                </a:solidFill>
              </a:rPr>
              <a:t>			</a:t>
            </a:r>
            <a:r>
              <a:rPr i="1" lang="en" sz="1200">
                <a:solidFill>
                  <a:srgbClr val="00A74B"/>
                </a:solidFill>
              </a:rPr>
              <a:t>Slides 29-48 - </a:t>
            </a:r>
            <a:r>
              <a:rPr lang="en" sz="1200" u="sng">
                <a:solidFill>
                  <a:schemeClr val="hlink"/>
                </a:solidFill>
                <a:hlinkClick action="ppaction://hlinksldjump" r:id="rId5"/>
              </a:rPr>
              <a:t>link</a:t>
            </a:r>
            <a:endParaRPr sz="1200">
              <a:solidFill>
                <a:srgbClr val="00A74B"/>
              </a:solidFill>
            </a:endParaRPr>
          </a:p>
          <a:p>
            <a:pPr indent="0" lvl="0" marL="0" rtl="0" algn="l">
              <a:lnSpc>
                <a:spcPct val="100000"/>
              </a:lnSpc>
              <a:spcBef>
                <a:spcPts val="0"/>
              </a:spcBef>
              <a:spcAft>
                <a:spcPts val="0"/>
              </a:spcAft>
              <a:buNone/>
            </a:pPr>
            <a:r>
              <a:t/>
            </a:r>
            <a:endParaRPr sz="1000"/>
          </a:p>
          <a:p>
            <a:pPr indent="0" lvl="0" marL="0" rtl="0" algn="l">
              <a:lnSpc>
                <a:spcPct val="100000"/>
              </a:lnSpc>
              <a:spcBef>
                <a:spcPts val="0"/>
              </a:spcBef>
              <a:spcAft>
                <a:spcPts val="0"/>
              </a:spcAft>
              <a:buNone/>
            </a:pPr>
            <a:r>
              <a:rPr b="1" lang="en">
                <a:solidFill>
                  <a:srgbClr val="007297"/>
                </a:solidFill>
              </a:rPr>
              <a:t>Concept 1-4:</a:t>
            </a:r>
            <a:r>
              <a:rPr lang="en">
                <a:solidFill>
                  <a:srgbClr val="007297"/>
                </a:solidFill>
              </a:rPr>
              <a:t> Core Tools for Engineering Biology </a:t>
            </a:r>
            <a:endParaRPr>
              <a:solidFill>
                <a:srgbClr val="007297"/>
              </a:solidFill>
            </a:endParaRPr>
          </a:p>
          <a:p>
            <a:pPr indent="457200" lvl="0" marL="914400" rtl="0" algn="l">
              <a:lnSpc>
                <a:spcPct val="100000"/>
              </a:lnSpc>
              <a:spcBef>
                <a:spcPts val="0"/>
              </a:spcBef>
              <a:spcAft>
                <a:spcPts val="0"/>
              </a:spcAft>
              <a:buNone/>
            </a:pPr>
            <a:r>
              <a:rPr lang="en">
                <a:solidFill>
                  <a:srgbClr val="007297"/>
                </a:solidFill>
              </a:rPr>
              <a:t>Part 2: </a:t>
            </a:r>
            <a:r>
              <a:rPr lang="en">
                <a:solidFill>
                  <a:srgbClr val="007297"/>
                </a:solidFill>
              </a:rPr>
              <a:t>Engineering </a:t>
            </a:r>
            <a:r>
              <a:rPr lang="en">
                <a:solidFill>
                  <a:srgbClr val="007297"/>
                </a:solidFill>
              </a:rPr>
              <a:t>Hosts and Data Science</a:t>
            </a:r>
            <a:endParaRPr>
              <a:solidFill>
                <a:srgbClr val="007297"/>
              </a:solidFill>
            </a:endParaRPr>
          </a:p>
          <a:p>
            <a:pPr indent="0" lvl="0" marL="0" rtl="0" algn="l">
              <a:lnSpc>
                <a:spcPct val="100000"/>
              </a:lnSpc>
              <a:spcBef>
                <a:spcPts val="0"/>
              </a:spcBef>
              <a:spcAft>
                <a:spcPts val="0"/>
              </a:spcAft>
              <a:buNone/>
            </a:pPr>
            <a:r>
              <a:rPr lang="en">
                <a:solidFill>
                  <a:srgbClr val="007297"/>
                </a:solidFill>
              </a:rPr>
              <a:t>			</a:t>
            </a:r>
            <a:r>
              <a:rPr i="1" lang="en" sz="1200">
                <a:solidFill>
                  <a:srgbClr val="007297"/>
                </a:solidFill>
              </a:rPr>
              <a:t>Slides 49-73 - </a:t>
            </a:r>
            <a:r>
              <a:rPr lang="en" sz="1200" u="sng">
                <a:solidFill>
                  <a:schemeClr val="hlink"/>
                </a:solidFill>
                <a:hlinkClick action="ppaction://hlinksldjump" r:id="rId6"/>
              </a:rPr>
              <a:t>link</a:t>
            </a:r>
            <a:endParaRPr sz="1200">
              <a:solidFill>
                <a:srgbClr val="007297"/>
              </a:solidFill>
            </a:endParaRPr>
          </a:p>
          <a:p>
            <a:pPr indent="0" lvl="0" marL="0" rtl="0" algn="l">
              <a:lnSpc>
                <a:spcPct val="100000"/>
              </a:lnSpc>
              <a:spcBef>
                <a:spcPts val="0"/>
              </a:spcBef>
              <a:spcAft>
                <a:spcPts val="0"/>
              </a:spcAft>
              <a:buNone/>
            </a:pPr>
            <a:r>
              <a:t/>
            </a:r>
            <a:endParaRPr sz="1000"/>
          </a:p>
          <a:p>
            <a:pPr indent="0" lvl="0" marL="0" rtl="0" algn="l">
              <a:lnSpc>
                <a:spcPct val="100000"/>
              </a:lnSpc>
              <a:spcBef>
                <a:spcPts val="0"/>
              </a:spcBef>
              <a:spcAft>
                <a:spcPts val="0"/>
              </a:spcAft>
              <a:buNone/>
            </a:pPr>
            <a:r>
              <a:rPr b="1" lang="en">
                <a:solidFill>
                  <a:srgbClr val="103F68"/>
                </a:solidFill>
              </a:rPr>
              <a:t>Concept 1-5: </a:t>
            </a:r>
            <a:r>
              <a:rPr lang="en">
                <a:solidFill>
                  <a:srgbClr val="103F68"/>
                </a:solidFill>
              </a:rPr>
              <a:t> Impacts &amp; Applications</a:t>
            </a:r>
            <a:endParaRPr>
              <a:solidFill>
                <a:srgbClr val="103F68"/>
              </a:solidFill>
            </a:endParaRPr>
          </a:p>
          <a:p>
            <a:pPr indent="457200" lvl="0" marL="914400" rtl="0" algn="l">
              <a:lnSpc>
                <a:spcPct val="100000"/>
              </a:lnSpc>
              <a:spcBef>
                <a:spcPts val="0"/>
              </a:spcBef>
              <a:spcAft>
                <a:spcPts val="0"/>
              </a:spcAft>
              <a:buNone/>
            </a:pPr>
            <a:r>
              <a:rPr i="1" lang="en" sz="1200">
                <a:solidFill>
                  <a:srgbClr val="103F68"/>
                </a:solidFill>
              </a:rPr>
              <a:t>Slides 74-85 - </a:t>
            </a:r>
            <a:r>
              <a:rPr lang="en" sz="1200" u="sng">
                <a:solidFill>
                  <a:schemeClr val="hlink"/>
                </a:solidFill>
                <a:hlinkClick action="ppaction://hlinksldjump" r:id="rId7"/>
              </a:rPr>
              <a:t>link</a:t>
            </a:r>
            <a:endParaRPr sz="1200">
              <a:solidFill>
                <a:srgbClr val="103F68"/>
              </a:solidFill>
            </a:endParaRPr>
          </a:p>
          <a:p>
            <a:pPr indent="0" lvl="0" marL="0" rtl="0" algn="l">
              <a:lnSpc>
                <a:spcPct val="100000"/>
              </a:lnSpc>
              <a:spcBef>
                <a:spcPts val="0"/>
              </a:spcBef>
              <a:spcAft>
                <a:spcPts val="0"/>
              </a:spcAft>
              <a:buNone/>
            </a:pPr>
            <a:r>
              <a:rPr lang="en" sz="1600"/>
              <a:t>	</a:t>
            </a:r>
            <a:endParaRPr sz="1600"/>
          </a:p>
          <a:p>
            <a:pPr indent="0" lvl="0" marL="0" rtl="0" algn="l">
              <a:lnSpc>
                <a:spcPct val="100000"/>
              </a:lnSpc>
              <a:spcBef>
                <a:spcPts val="0"/>
              </a:spcBef>
              <a:spcAft>
                <a:spcPts val="0"/>
              </a:spcAft>
              <a:buNone/>
            </a:pPr>
            <a:r>
              <a:rPr lang="en" sz="1600"/>
              <a:t>	</a:t>
            </a:r>
            <a:endParaRPr sz="1600"/>
          </a:p>
        </p:txBody>
      </p:sp>
      <p:sp>
        <p:nvSpPr>
          <p:cNvPr id="124" name="Google Shape;12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1"/>
          <p:cNvSpPr/>
          <p:nvPr/>
        </p:nvSpPr>
        <p:spPr>
          <a:xfrm>
            <a:off x="5708100" y="1648625"/>
            <a:ext cx="2036700" cy="2134250"/>
          </a:xfrm>
          <a:custGeom>
            <a:rect b="b" l="l" r="r" t="t"/>
            <a:pathLst>
              <a:path extrusionOk="0" h="85370" w="81468">
                <a:moveTo>
                  <a:pt x="24949" y="42803"/>
                </a:moveTo>
                <a:lnTo>
                  <a:pt x="0" y="67752"/>
                </a:lnTo>
                <a:lnTo>
                  <a:pt x="24240" y="85370"/>
                </a:lnTo>
                <a:lnTo>
                  <a:pt x="56638" y="78039"/>
                </a:lnTo>
                <a:lnTo>
                  <a:pt x="81468" y="51080"/>
                </a:lnTo>
                <a:lnTo>
                  <a:pt x="78158" y="14898"/>
                </a:lnTo>
                <a:lnTo>
                  <a:pt x="67752" y="0"/>
                </a:lnTo>
                <a:lnTo>
                  <a:pt x="42685" y="24594"/>
                </a:lnTo>
                <a:lnTo>
                  <a:pt x="44341" y="28378"/>
                </a:lnTo>
                <a:lnTo>
                  <a:pt x="45287" y="32871"/>
                </a:lnTo>
                <a:lnTo>
                  <a:pt x="45287" y="38310"/>
                </a:lnTo>
                <a:lnTo>
                  <a:pt x="42922" y="41857"/>
                </a:lnTo>
                <a:lnTo>
                  <a:pt x="38665" y="45405"/>
                </a:lnTo>
                <a:lnTo>
                  <a:pt x="32753" y="46823"/>
                </a:lnTo>
                <a:lnTo>
                  <a:pt x="27787" y="46114"/>
                </a:lnTo>
                <a:close/>
              </a:path>
            </a:pathLst>
          </a:custGeom>
          <a:solidFill>
            <a:srgbClr val="FFFFFF">
              <a:alpha val="86520"/>
            </a:srgbClr>
          </a:solidFill>
          <a:ln cap="flat" cmpd="sng" w="9525">
            <a:solidFill>
              <a:srgbClr val="FFFFFF"/>
            </a:solidFill>
            <a:prstDash val="solid"/>
            <a:round/>
            <a:headEnd len="med" w="med" type="none"/>
            <a:tailEnd len="med" w="med" type="none"/>
          </a:ln>
        </p:spPr>
      </p:sp>
      <p:sp>
        <p:nvSpPr>
          <p:cNvPr id="355" name="Google Shape;355;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 Tools for Engineering DNA</a:t>
            </a:r>
            <a:endParaRPr/>
          </a:p>
        </p:txBody>
      </p:sp>
      <p:sp>
        <p:nvSpPr>
          <p:cNvPr id="356" name="Google Shape;356;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SzPts val="1800"/>
              <a:buChar char="●"/>
            </a:pPr>
            <a:r>
              <a:rPr lang="en"/>
              <a:t>What are the current tools for </a:t>
            </a:r>
            <a:r>
              <a:rPr lang="en"/>
              <a:t>engineering</a:t>
            </a:r>
            <a:r>
              <a:rPr lang="en"/>
              <a:t> DNA?</a:t>
            </a:r>
            <a:endParaRPr/>
          </a:p>
          <a:p>
            <a:pPr indent="-342900" lvl="0" marL="457200" marR="0" rtl="0" algn="l">
              <a:lnSpc>
                <a:spcPct val="115000"/>
              </a:lnSpc>
              <a:spcBef>
                <a:spcPts val="0"/>
              </a:spcBef>
              <a:spcAft>
                <a:spcPts val="0"/>
              </a:spcAft>
              <a:buSzPts val="1800"/>
              <a:buChar char="●"/>
            </a:pPr>
            <a:r>
              <a:rPr lang="en"/>
              <a:t>T</a:t>
            </a:r>
            <a:r>
              <a:rPr lang="en"/>
              <a:t>ools enabling a engineering DNA DBTL</a:t>
            </a:r>
            <a:endParaRPr/>
          </a:p>
          <a:p>
            <a:pPr indent="-317500" lvl="1" marL="914400" marR="0" rtl="0" algn="l">
              <a:lnSpc>
                <a:spcPct val="115000"/>
              </a:lnSpc>
              <a:spcBef>
                <a:spcPts val="0"/>
              </a:spcBef>
              <a:spcAft>
                <a:spcPts val="0"/>
              </a:spcAft>
              <a:buSzPts val="1400"/>
              <a:buChar char="○"/>
            </a:pPr>
            <a:r>
              <a:rPr lang="en" sz="1800"/>
              <a:t>Synthesis</a:t>
            </a:r>
            <a:endParaRPr sz="1800"/>
          </a:p>
          <a:p>
            <a:pPr indent="-342900" lvl="1" marL="914400" marR="0" rtl="0" algn="l">
              <a:lnSpc>
                <a:spcPct val="115000"/>
              </a:lnSpc>
              <a:spcBef>
                <a:spcPts val="0"/>
              </a:spcBef>
              <a:spcAft>
                <a:spcPts val="0"/>
              </a:spcAft>
              <a:buSzPts val="1800"/>
              <a:buChar char="○"/>
            </a:pPr>
            <a:r>
              <a:rPr lang="en" sz="1800"/>
              <a:t>Sequencing</a:t>
            </a:r>
            <a:endParaRPr sz="1800"/>
          </a:p>
          <a:p>
            <a:pPr indent="-317500" lvl="1" marL="914400" marR="0" rtl="0" algn="l">
              <a:lnSpc>
                <a:spcPct val="115000"/>
              </a:lnSpc>
              <a:spcBef>
                <a:spcPts val="0"/>
              </a:spcBef>
              <a:spcAft>
                <a:spcPts val="0"/>
              </a:spcAft>
              <a:buSzPts val="1400"/>
              <a:buChar char="○"/>
            </a:pPr>
            <a:r>
              <a:rPr lang="en" sz="1800"/>
              <a:t>Standardization</a:t>
            </a:r>
            <a:endParaRPr sz="1800">
              <a:solidFill>
                <a:schemeClr val="dk1"/>
              </a:solidFill>
            </a:endParaRPr>
          </a:p>
          <a:p>
            <a:pPr indent="-317500" lvl="1" marL="914400" marR="0" rtl="0" algn="l">
              <a:lnSpc>
                <a:spcPct val="115000"/>
              </a:lnSpc>
              <a:spcBef>
                <a:spcPts val="0"/>
              </a:spcBef>
              <a:spcAft>
                <a:spcPts val="0"/>
              </a:spcAft>
              <a:buSzPts val="1400"/>
              <a:buChar char="○"/>
            </a:pPr>
            <a:r>
              <a:rPr lang="en" sz="1800"/>
              <a:t>Assembly</a:t>
            </a:r>
            <a:endParaRPr sz="1800"/>
          </a:p>
          <a:p>
            <a:pPr indent="-317500" lvl="1" marL="914400" marR="0" rtl="0" algn="l">
              <a:lnSpc>
                <a:spcPct val="115000"/>
              </a:lnSpc>
              <a:spcBef>
                <a:spcPts val="0"/>
              </a:spcBef>
              <a:spcAft>
                <a:spcPts val="0"/>
              </a:spcAft>
              <a:buSzPts val="1400"/>
              <a:buChar char="○"/>
            </a:pPr>
            <a:r>
              <a:rPr lang="en" sz="1800"/>
              <a:t>Editing</a:t>
            </a:r>
            <a:endParaRPr/>
          </a:p>
        </p:txBody>
      </p:sp>
      <p:pic>
        <p:nvPicPr>
          <p:cNvPr id="357" name="Google Shape;357;p51"/>
          <p:cNvPicPr preferRelativeResize="0"/>
          <p:nvPr/>
        </p:nvPicPr>
        <p:blipFill rotWithShape="1">
          <a:blip r:embed="rId3">
            <a:alphaModFix/>
          </a:blip>
          <a:srcRect b="26459" l="24175" r="23564" t="22509"/>
          <a:stretch/>
        </p:blipFill>
        <p:spPr>
          <a:xfrm>
            <a:off x="6539725" y="1331750"/>
            <a:ext cx="2412600" cy="2355300"/>
          </a:xfrm>
          <a:prstGeom prst="ellipse">
            <a:avLst/>
          </a:prstGeom>
          <a:noFill/>
          <a:ln>
            <a:noFill/>
          </a:ln>
        </p:spPr>
      </p:pic>
      <p:pic>
        <p:nvPicPr>
          <p:cNvPr id="358" name="Google Shape;358;p51"/>
          <p:cNvPicPr preferRelativeResize="0"/>
          <p:nvPr/>
        </p:nvPicPr>
        <p:blipFill>
          <a:blip r:embed="rId4">
            <a:alphaModFix/>
          </a:blip>
          <a:stretch>
            <a:fillRect/>
          </a:stretch>
        </p:blipFill>
        <p:spPr>
          <a:xfrm>
            <a:off x="5818350" y="2044163"/>
            <a:ext cx="869625" cy="869625"/>
          </a:xfrm>
          <a:prstGeom prst="rect">
            <a:avLst/>
          </a:prstGeom>
          <a:noFill/>
          <a:ln>
            <a:noFill/>
          </a:ln>
        </p:spPr>
      </p:pic>
      <p:sp>
        <p:nvSpPr>
          <p:cNvPr id="359" name="Google Shape;359;p51"/>
          <p:cNvSpPr/>
          <p:nvPr/>
        </p:nvSpPr>
        <p:spPr>
          <a:xfrm rot="5400000">
            <a:off x="6739740" y="1481826"/>
            <a:ext cx="2348650" cy="2055075"/>
          </a:xfrm>
          <a:custGeom>
            <a:rect b="b" l="l" r="r" t="t"/>
            <a:pathLst>
              <a:path extrusionOk="0" h="82203" w="93946">
                <a:moveTo>
                  <a:pt x="37813" y="56602"/>
                </a:moveTo>
                <a:lnTo>
                  <a:pt x="12213" y="82203"/>
                </a:lnTo>
                <a:lnTo>
                  <a:pt x="6342" y="72338"/>
                </a:lnTo>
                <a:lnTo>
                  <a:pt x="0" y="57072"/>
                </a:lnTo>
                <a:lnTo>
                  <a:pt x="470" y="41571"/>
                </a:lnTo>
                <a:lnTo>
                  <a:pt x="4698" y="23487"/>
                </a:lnTo>
                <a:lnTo>
                  <a:pt x="20199" y="8221"/>
                </a:lnTo>
                <a:lnTo>
                  <a:pt x="41336" y="0"/>
                </a:lnTo>
                <a:lnTo>
                  <a:pt x="65292" y="3993"/>
                </a:lnTo>
                <a:lnTo>
                  <a:pt x="80793" y="14797"/>
                </a:lnTo>
                <a:lnTo>
                  <a:pt x="92771" y="32646"/>
                </a:lnTo>
                <a:lnTo>
                  <a:pt x="93946" y="57072"/>
                </a:lnTo>
                <a:lnTo>
                  <a:pt x="83377" y="77975"/>
                </a:lnTo>
                <a:lnTo>
                  <a:pt x="79854" y="81263"/>
                </a:lnTo>
                <a:lnTo>
                  <a:pt x="55898" y="57307"/>
                </a:lnTo>
                <a:lnTo>
                  <a:pt x="53079" y="58951"/>
                </a:lnTo>
                <a:lnTo>
                  <a:pt x="50026" y="60125"/>
                </a:lnTo>
                <a:lnTo>
                  <a:pt x="44390" y="60125"/>
                </a:lnTo>
                <a:lnTo>
                  <a:pt x="41101" y="59421"/>
                </a:lnTo>
                <a:close/>
              </a:path>
            </a:pathLst>
          </a:custGeom>
          <a:solidFill>
            <a:srgbClr val="FFFFFF">
              <a:alpha val="86520"/>
            </a:srgbClr>
          </a:solidFill>
          <a:ln cap="flat" cmpd="sng" w="9525">
            <a:solidFill>
              <a:srgbClr val="FFFFFF"/>
            </a:solidFill>
            <a:prstDash val="solid"/>
            <a:round/>
            <a:headEnd len="med" w="med" type="none"/>
            <a:tailEnd len="med" w="med" type="none"/>
          </a:ln>
        </p:spPr>
      </p:sp>
      <p:sp>
        <p:nvSpPr>
          <p:cNvPr id="360" name="Google Shape;360;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1" name="Google Shape;361;p51"/>
          <p:cNvSpPr txBox="1"/>
          <p:nvPr/>
        </p:nvSpPr>
        <p:spPr>
          <a:xfrm>
            <a:off x="311700" y="4667575"/>
            <a:ext cx="4259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Engineering Biology Research Consortium (2019). </a:t>
            </a:r>
            <a:r>
              <a:rPr i="1" lang="en" sz="600">
                <a:latin typeface="Roboto"/>
                <a:ea typeface="Roboto"/>
                <a:cs typeface="Roboto"/>
                <a:sym typeface="Roboto"/>
              </a:rPr>
              <a:t>Engineering Biology: A Research Roadmap for the Next-Generation Bioeconomy</a:t>
            </a:r>
            <a:r>
              <a:rPr lang="en" sz="600">
                <a:latin typeface="Roboto"/>
                <a:ea typeface="Roboto"/>
                <a:cs typeface="Roboto"/>
                <a:sym typeface="Roboto"/>
              </a:rPr>
              <a:t>. Retrieved from http://roadmap.ebrc.org. doi: 10.25498/E4159B</a:t>
            </a:r>
            <a:r>
              <a:rPr lang="en" sz="700">
                <a:latin typeface="Roboto"/>
                <a:ea typeface="Roboto"/>
                <a:cs typeface="Roboto"/>
                <a:sym typeface="Roboto"/>
              </a:rPr>
              <a:t>.</a:t>
            </a:r>
            <a:endParaRPr sz="700">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2"/>
          <p:cNvSpPr txBox="1"/>
          <p:nvPr>
            <p:ph idx="1" type="body"/>
          </p:nvPr>
        </p:nvSpPr>
        <p:spPr>
          <a:xfrm>
            <a:off x="311700" y="1152475"/>
            <a:ext cx="37110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Gene synthesis and sequencing are becoming exponentially cheaper</a:t>
            </a:r>
            <a:endParaRPr/>
          </a:p>
          <a:p>
            <a:pPr indent="-342900" lvl="0" marL="457200" rtl="0" algn="l">
              <a:spcBef>
                <a:spcPts val="0"/>
              </a:spcBef>
              <a:spcAft>
                <a:spcPts val="0"/>
              </a:spcAft>
              <a:buSzPts val="1800"/>
              <a:buChar char="●"/>
            </a:pPr>
            <a:r>
              <a:rPr lang="en"/>
              <a:t>Entire genes can be synthesized in a matter of </a:t>
            </a:r>
            <a:r>
              <a:rPr lang="en"/>
              <a:t>hours-</a:t>
            </a:r>
            <a:r>
              <a:rPr lang="en"/>
              <a:t>days at relatively low cost</a:t>
            </a:r>
            <a:endParaRPr/>
          </a:p>
          <a:p>
            <a:pPr indent="-342900" lvl="0" marL="457200" rtl="0" algn="l">
              <a:spcBef>
                <a:spcPts val="0"/>
              </a:spcBef>
              <a:spcAft>
                <a:spcPts val="0"/>
              </a:spcAft>
              <a:buSzPts val="1800"/>
              <a:buChar char="●"/>
            </a:pPr>
            <a:r>
              <a:rPr lang="en"/>
              <a:t>This rapid reduction in cost and time for sequencing and synthesis allows large-scale testing of new genetic constructs</a:t>
            </a:r>
            <a:endParaRPr/>
          </a:p>
        </p:txBody>
      </p:sp>
      <p:pic>
        <p:nvPicPr>
          <p:cNvPr id="367" name="Google Shape;367;p52"/>
          <p:cNvPicPr preferRelativeResize="0"/>
          <p:nvPr/>
        </p:nvPicPr>
        <p:blipFill>
          <a:blip r:embed="rId3">
            <a:alphaModFix/>
          </a:blip>
          <a:stretch>
            <a:fillRect/>
          </a:stretch>
        </p:blipFill>
        <p:spPr>
          <a:xfrm>
            <a:off x="3948300" y="1170125"/>
            <a:ext cx="5043300" cy="3382373"/>
          </a:xfrm>
          <a:prstGeom prst="rect">
            <a:avLst/>
          </a:prstGeom>
          <a:noFill/>
          <a:ln>
            <a:noFill/>
          </a:ln>
        </p:spPr>
      </p:pic>
      <p:sp>
        <p:nvSpPr>
          <p:cNvPr id="368" name="Google Shape;368;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9" name="Google Shape;369;p52"/>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None/>
            </a:pPr>
            <a:r>
              <a:rPr lang="en"/>
              <a:t>Synthesis and Sequencing</a:t>
            </a:r>
            <a:endParaRPr/>
          </a:p>
        </p:txBody>
      </p:sp>
      <p:sp>
        <p:nvSpPr>
          <p:cNvPr id="370" name="Google Shape;370;p52"/>
          <p:cNvSpPr txBox="1"/>
          <p:nvPr/>
        </p:nvSpPr>
        <p:spPr>
          <a:xfrm>
            <a:off x="4483125" y="4743300"/>
            <a:ext cx="42798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u="sng">
                <a:solidFill>
                  <a:schemeClr val="hlink"/>
                </a:solidFill>
                <a:latin typeface="Roboto"/>
                <a:ea typeface="Roboto"/>
                <a:cs typeface="Roboto"/>
                <a:sym typeface="Roboto"/>
                <a:hlinkClick r:id="rId4"/>
              </a:rPr>
              <a:t>Carlson, R. </a:t>
            </a:r>
            <a:r>
              <a:rPr i="1" lang="en" u="sng">
                <a:solidFill>
                  <a:schemeClr val="hlink"/>
                </a:solidFill>
                <a:latin typeface="Roboto"/>
                <a:ea typeface="Roboto"/>
                <a:cs typeface="Roboto"/>
                <a:sym typeface="Roboto"/>
                <a:hlinkClick r:id="rId5"/>
              </a:rPr>
              <a:t>Synthesis</a:t>
            </a:r>
            <a:r>
              <a:rPr lang="en" u="sng">
                <a:solidFill>
                  <a:schemeClr val="hlink"/>
                </a:solidFill>
                <a:latin typeface="Roboto"/>
                <a:ea typeface="Roboto"/>
                <a:cs typeface="Roboto"/>
                <a:sym typeface="Roboto"/>
                <a:hlinkClick r:id="rId6"/>
              </a:rPr>
              <a:t>. “On DNA and transistors.”</a:t>
            </a:r>
            <a:endParaRPr>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Phosphoramidite chemical synthesis </a:t>
            </a:r>
            <a:endParaRPr/>
          </a:p>
          <a:p>
            <a:pPr indent="-317500" lvl="1" marL="914400" rtl="0" algn="l">
              <a:spcBef>
                <a:spcPts val="0"/>
              </a:spcBef>
              <a:spcAft>
                <a:spcPts val="0"/>
              </a:spcAft>
              <a:buSzPts val="1400"/>
              <a:buChar char="○"/>
            </a:pPr>
            <a:r>
              <a:rPr lang="en"/>
              <a:t>Pioneered by Marvin Caruthers </a:t>
            </a:r>
            <a:r>
              <a:rPr lang="en">
                <a:solidFill>
                  <a:schemeClr val="dk1"/>
                </a:solidFill>
              </a:rPr>
              <a:t>in 1983 </a:t>
            </a:r>
            <a:r>
              <a:rPr lang="en"/>
              <a:t>at CU-Boulder</a:t>
            </a:r>
            <a:endParaRPr/>
          </a:p>
          <a:p>
            <a:pPr indent="-342900" lvl="0" marL="457200" rtl="0" algn="l">
              <a:spcBef>
                <a:spcPts val="0"/>
              </a:spcBef>
              <a:spcAft>
                <a:spcPts val="0"/>
              </a:spcAft>
              <a:buSzPts val="1800"/>
              <a:buChar char="●"/>
            </a:pPr>
            <a:r>
              <a:rPr lang="en"/>
              <a:t>Single-stranded </a:t>
            </a:r>
            <a:r>
              <a:rPr lang="en"/>
              <a:t>DNA </a:t>
            </a:r>
            <a:r>
              <a:rPr lang="en"/>
              <a:t>oligos are synthesized using solid-phase chemistry performed on solid supports </a:t>
            </a:r>
            <a:endParaRPr/>
          </a:p>
          <a:p>
            <a:pPr indent="-317500" lvl="1" marL="914400" rtl="0" algn="l">
              <a:spcBef>
                <a:spcPts val="0"/>
              </a:spcBef>
              <a:spcAft>
                <a:spcPts val="0"/>
              </a:spcAft>
              <a:buSzPts val="1400"/>
              <a:buChar char="○"/>
            </a:pPr>
            <a:r>
              <a:rPr lang="en"/>
              <a:t>Controlled pore glass beads (IDT, GenScript)</a:t>
            </a:r>
            <a:endParaRPr/>
          </a:p>
          <a:p>
            <a:pPr indent="-317500" lvl="1" marL="914400" rtl="0" algn="l">
              <a:spcBef>
                <a:spcPts val="0"/>
              </a:spcBef>
              <a:spcAft>
                <a:spcPts val="0"/>
              </a:spcAft>
              <a:buSzPts val="1400"/>
              <a:buChar char="○"/>
            </a:pPr>
            <a:r>
              <a:rPr lang="en"/>
              <a:t>Silicon chip (Twist, Agilent)</a:t>
            </a:r>
            <a:endParaRPr/>
          </a:p>
        </p:txBody>
      </p:sp>
      <p:pic>
        <p:nvPicPr>
          <p:cNvPr id="376" name="Google Shape;376;p53"/>
          <p:cNvPicPr preferRelativeResize="0"/>
          <p:nvPr/>
        </p:nvPicPr>
        <p:blipFill>
          <a:blip r:embed="rId3">
            <a:alphaModFix/>
          </a:blip>
          <a:stretch>
            <a:fillRect/>
          </a:stretch>
        </p:blipFill>
        <p:spPr>
          <a:xfrm>
            <a:off x="1149515" y="2903150"/>
            <a:ext cx="1985375" cy="1985375"/>
          </a:xfrm>
          <a:prstGeom prst="rect">
            <a:avLst/>
          </a:prstGeom>
          <a:noFill/>
          <a:ln>
            <a:noFill/>
          </a:ln>
        </p:spPr>
      </p:pic>
      <p:pic>
        <p:nvPicPr>
          <p:cNvPr id="377" name="Google Shape;377;p53"/>
          <p:cNvPicPr preferRelativeResize="0"/>
          <p:nvPr/>
        </p:nvPicPr>
        <p:blipFill>
          <a:blip r:embed="rId4">
            <a:alphaModFix/>
          </a:blip>
          <a:stretch>
            <a:fillRect/>
          </a:stretch>
        </p:blipFill>
        <p:spPr>
          <a:xfrm>
            <a:off x="3357153" y="2903153"/>
            <a:ext cx="4685449" cy="1985373"/>
          </a:xfrm>
          <a:prstGeom prst="rect">
            <a:avLst/>
          </a:prstGeom>
          <a:noFill/>
          <a:ln>
            <a:noFill/>
          </a:ln>
        </p:spPr>
      </p:pic>
      <p:sp>
        <p:nvSpPr>
          <p:cNvPr id="378" name="Google Shape;378;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9" name="Google Shape;379;p53"/>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None/>
            </a:pPr>
            <a:r>
              <a:rPr lang="en"/>
              <a:t>How single-stranded DNA is synthesized </a:t>
            </a:r>
            <a:endParaRPr/>
          </a:p>
        </p:txBody>
      </p:sp>
      <p:sp>
        <p:nvSpPr>
          <p:cNvPr id="380" name="Google Shape;380;p53"/>
          <p:cNvSpPr txBox="1"/>
          <p:nvPr/>
        </p:nvSpPr>
        <p:spPr>
          <a:xfrm>
            <a:off x="6148200" y="4743300"/>
            <a:ext cx="26148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u="sng">
                <a:solidFill>
                  <a:schemeClr val="hlink"/>
                </a:solidFill>
                <a:latin typeface="Roboto"/>
                <a:ea typeface="Roboto"/>
                <a:cs typeface="Roboto"/>
                <a:sym typeface="Roboto"/>
                <a:hlinkClick r:id="rId5"/>
              </a:rPr>
              <a:t>Twist Bioscience.</a:t>
            </a:r>
            <a:endParaRPr>
              <a:latin typeface="Roboto"/>
              <a:ea typeface="Roboto"/>
              <a:cs typeface="Roboto"/>
              <a:sym typeface="Roboto"/>
            </a:endParaRPr>
          </a:p>
        </p:txBody>
      </p:sp>
      <p:sp>
        <p:nvSpPr>
          <p:cNvPr id="381" name="Google Shape;381;p53"/>
          <p:cNvSpPr txBox="1"/>
          <p:nvPr/>
        </p:nvSpPr>
        <p:spPr>
          <a:xfrm>
            <a:off x="520100" y="4743300"/>
            <a:ext cx="261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Roboto"/>
                <a:ea typeface="Roboto"/>
                <a:cs typeface="Roboto"/>
                <a:sym typeface="Roboto"/>
                <a:hlinkClick r:id="rId6"/>
              </a:rPr>
              <a:t>Twist Bioscience.</a:t>
            </a:r>
            <a:endParaRPr>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4"/>
          <p:cNvSpPr txBox="1"/>
          <p:nvPr>
            <p:ph idx="1" type="body"/>
          </p:nvPr>
        </p:nvSpPr>
        <p:spPr>
          <a:xfrm>
            <a:off x="311700" y="1152475"/>
            <a:ext cx="4011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Larger genes can be constructed using polymerase chain assembly of shorter synthetic fragments</a:t>
            </a:r>
            <a:endParaRPr/>
          </a:p>
          <a:p>
            <a:pPr indent="-342900" lvl="0" marL="457200" rtl="0" algn="l">
              <a:spcBef>
                <a:spcPts val="0"/>
              </a:spcBef>
              <a:spcAft>
                <a:spcPts val="0"/>
              </a:spcAft>
              <a:buSzPts val="1800"/>
              <a:buChar char="●"/>
            </a:pPr>
            <a:r>
              <a:rPr lang="en"/>
              <a:t>Short single-stranded oligos are </a:t>
            </a:r>
            <a:r>
              <a:rPr lang="en"/>
              <a:t>stitched</a:t>
            </a:r>
            <a:r>
              <a:rPr lang="en"/>
              <a:t> together and filled in using DNA polymerase and PCR to produce double-stranded genes</a:t>
            </a:r>
            <a:endParaRPr/>
          </a:p>
        </p:txBody>
      </p:sp>
      <p:sp>
        <p:nvSpPr>
          <p:cNvPr id="387" name="Google Shape;387;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88" name="Google Shape;388;p54"/>
          <p:cNvPicPr preferRelativeResize="0"/>
          <p:nvPr/>
        </p:nvPicPr>
        <p:blipFill>
          <a:blip r:embed="rId3">
            <a:alphaModFix/>
          </a:blip>
          <a:stretch>
            <a:fillRect/>
          </a:stretch>
        </p:blipFill>
        <p:spPr>
          <a:xfrm>
            <a:off x="4323525" y="1384725"/>
            <a:ext cx="4059475" cy="3184150"/>
          </a:xfrm>
          <a:prstGeom prst="rect">
            <a:avLst/>
          </a:prstGeom>
          <a:noFill/>
          <a:ln>
            <a:noFill/>
          </a:ln>
        </p:spPr>
      </p:pic>
      <p:sp>
        <p:nvSpPr>
          <p:cNvPr id="389" name="Google Shape;389;p54"/>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Clr>
                <a:schemeClr val="dk1"/>
              </a:buClr>
              <a:buSzPts val="1100"/>
              <a:buFont typeface="Arial"/>
              <a:buNone/>
            </a:pPr>
            <a:r>
              <a:rPr lang="en"/>
              <a:t>How double-stranded genes are synthesized</a:t>
            </a:r>
            <a:endParaRPr/>
          </a:p>
        </p:txBody>
      </p:sp>
      <p:sp>
        <p:nvSpPr>
          <p:cNvPr id="390" name="Google Shape;390;p54"/>
          <p:cNvSpPr txBox="1"/>
          <p:nvPr/>
        </p:nvSpPr>
        <p:spPr>
          <a:xfrm>
            <a:off x="4861415" y="4743300"/>
            <a:ext cx="35319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latin typeface="Roboto"/>
                <a:ea typeface="Roboto"/>
                <a:cs typeface="Roboto"/>
                <a:sym typeface="Roboto"/>
                <a:hlinkClick r:id="rId4"/>
              </a:rPr>
              <a:t>Dhorspool, “</a:t>
            </a:r>
            <a:r>
              <a:rPr lang="en" sz="1200" u="sng">
                <a:solidFill>
                  <a:schemeClr val="hlink"/>
                </a:solidFill>
                <a:hlinkClick r:id="rId5"/>
              </a:rPr>
              <a:t>PCA polymerase cycling assembly.”</a:t>
            </a:r>
            <a:endParaRPr sz="1200">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5"/>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None/>
            </a:pPr>
            <a:r>
              <a:rPr lang="en"/>
              <a:t>Standardized depiction of gene circuits </a:t>
            </a:r>
            <a:endParaRPr/>
          </a:p>
        </p:txBody>
      </p:sp>
      <p:sp>
        <p:nvSpPr>
          <p:cNvPr id="396" name="Google Shape;396;p55"/>
          <p:cNvSpPr txBox="1"/>
          <p:nvPr>
            <p:ph idx="1" type="body"/>
          </p:nvPr>
        </p:nvSpPr>
        <p:spPr>
          <a:xfrm>
            <a:off x="311700" y="1152475"/>
            <a:ext cx="4257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solidFill>
                  <a:schemeClr val="dk1"/>
                </a:solidFill>
              </a:rPr>
              <a:t>Engineering Biology often requires descriptions of the DNA sequences used and how they function</a:t>
            </a:r>
            <a:endParaRPr/>
          </a:p>
          <a:p>
            <a:pPr indent="-342900" lvl="0" marL="457200" rtl="0" algn="l">
              <a:spcBef>
                <a:spcPts val="0"/>
              </a:spcBef>
              <a:spcAft>
                <a:spcPts val="0"/>
              </a:spcAft>
              <a:buSzPts val="1800"/>
              <a:buChar char="●"/>
            </a:pPr>
            <a:r>
              <a:rPr lang="en"/>
              <a:t>With the wealth of easy to synthesize DNA parts how do we communicate what pieces of synthetic DNA do? </a:t>
            </a:r>
            <a:endParaRPr/>
          </a:p>
          <a:p>
            <a:pPr indent="-342900" lvl="0" marL="457200" rtl="0" algn="l">
              <a:spcBef>
                <a:spcPts val="0"/>
              </a:spcBef>
              <a:spcAft>
                <a:spcPts val="0"/>
              </a:spcAft>
              <a:buSzPts val="1800"/>
              <a:buChar char="●"/>
            </a:pPr>
            <a:r>
              <a:rPr lang="en"/>
              <a:t>The </a:t>
            </a:r>
            <a:r>
              <a:rPr lang="en" u="sng">
                <a:solidFill>
                  <a:schemeClr val="hlink"/>
                </a:solidFill>
                <a:hlinkClick r:id="rId3"/>
              </a:rPr>
              <a:t>Synthetic Biology Open Language</a:t>
            </a:r>
            <a:r>
              <a:rPr lang="en"/>
              <a:t> (SBOL) is a framework for describing synthetic DNA sequences and their functional relationships</a:t>
            </a:r>
            <a:endParaRPr/>
          </a:p>
        </p:txBody>
      </p:sp>
      <p:sp>
        <p:nvSpPr>
          <p:cNvPr id="397" name="Google Shape;397;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98" name="Google Shape;398;p55"/>
          <p:cNvPicPr preferRelativeResize="0"/>
          <p:nvPr/>
        </p:nvPicPr>
        <p:blipFill>
          <a:blip r:embed="rId4">
            <a:alphaModFix/>
          </a:blip>
          <a:stretch>
            <a:fillRect/>
          </a:stretch>
        </p:blipFill>
        <p:spPr>
          <a:xfrm>
            <a:off x="4724400" y="1246325"/>
            <a:ext cx="4258010" cy="3340689"/>
          </a:xfrm>
          <a:prstGeom prst="rect">
            <a:avLst/>
          </a:prstGeom>
          <a:noFill/>
          <a:ln>
            <a:noFill/>
          </a:ln>
        </p:spPr>
      </p:pic>
      <p:sp>
        <p:nvSpPr>
          <p:cNvPr id="399" name="Google Shape;399;p55"/>
          <p:cNvSpPr txBox="1"/>
          <p:nvPr/>
        </p:nvSpPr>
        <p:spPr>
          <a:xfrm>
            <a:off x="4861426" y="4743300"/>
            <a:ext cx="38496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Roboto"/>
                <a:ea typeface="Roboto"/>
                <a:cs typeface="Roboto"/>
                <a:sym typeface="Roboto"/>
              </a:rPr>
              <a:t>Joshua Atkinson, University of Southern California</a:t>
            </a:r>
            <a:endParaRPr sz="1200">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6"/>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On the left is a plasmid for chemically-inducible expression red fluorescent protein </a:t>
            </a:r>
            <a:endParaRPr/>
          </a:p>
          <a:p>
            <a:pPr indent="-342900" lvl="0" marL="457200" rtl="0" algn="l">
              <a:spcBef>
                <a:spcPts val="0"/>
              </a:spcBef>
              <a:spcAft>
                <a:spcPts val="0"/>
              </a:spcAft>
              <a:buSzPts val="1800"/>
              <a:buChar char="●"/>
            </a:pPr>
            <a:r>
              <a:rPr lang="en"/>
              <a:t>On the right is a plasmid for the light-inducible expression of the adhesins CdrAB </a:t>
            </a:r>
            <a:endParaRPr/>
          </a:p>
          <a:p>
            <a:pPr indent="-342900" lvl="0" marL="457200" rtl="0" algn="l">
              <a:spcBef>
                <a:spcPts val="0"/>
              </a:spcBef>
              <a:spcAft>
                <a:spcPts val="0"/>
              </a:spcAft>
              <a:buSzPts val="1800"/>
              <a:buChar char="●"/>
            </a:pPr>
            <a:r>
              <a:rPr lang="en"/>
              <a:t>Both of these plasmids express components that control the expression of other </a:t>
            </a:r>
            <a:r>
              <a:rPr lang="en"/>
              <a:t>components</a:t>
            </a:r>
            <a:r>
              <a:rPr lang="en"/>
              <a:t> </a:t>
            </a:r>
            <a:endParaRPr/>
          </a:p>
          <a:p>
            <a:pPr indent="-342900" lvl="0" marL="457200" rtl="0" algn="l">
              <a:spcBef>
                <a:spcPts val="0"/>
              </a:spcBef>
              <a:spcAft>
                <a:spcPts val="0"/>
              </a:spcAft>
              <a:buSzPts val="1800"/>
              <a:buChar char="●"/>
            </a:pPr>
            <a:r>
              <a:rPr lang="en"/>
              <a:t>The logical interpretations of the diagrams are listed below the image.</a:t>
            </a:r>
            <a:endParaRPr/>
          </a:p>
        </p:txBody>
      </p:sp>
      <p:sp>
        <p:nvSpPr>
          <p:cNvPr id="405" name="Google Shape;405;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6" name="Google Shape;406;p56"/>
          <p:cNvPicPr preferRelativeResize="0"/>
          <p:nvPr/>
        </p:nvPicPr>
        <p:blipFill>
          <a:blip r:embed="rId3">
            <a:alphaModFix/>
          </a:blip>
          <a:stretch>
            <a:fillRect/>
          </a:stretch>
        </p:blipFill>
        <p:spPr>
          <a:xfrm>
            <a:off x="4724400" y="1891575"/>
            <a:ext cx="4267199" cy="2590799"/>
          </a:xfrm>
          <a:prstGeom prst="rect">
            <a:avLst/>
          </a:prstGeom>
          <a:noFill/>
          <a:ln>
            <a:noFill/>
          </a:ln>
        </p:spPr>
      </p:pic>
      <p:sp>
        <p:nvSpPr>
          <p:cNvPr id="407" name="Google Shape;407;p56"/>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None/>
            </a:pPr>
            <a:r>
              <a:rPr lang="en"/>
              <a:t>Examples of SBOL based diagrams</a:t>
            </a:r>
            <a:r>
              <a:rPr lang="en"/>
              <a:t> </a:t>
            </a:r>
            <a:endParaRPr/>
          </a:p>
        </p:txBody>
      </p:sp>
      <p:sp>
        <p:nvSpPr>
          <p:cNvPr id="408" name="Google Shape;408;p56"/>
          <p:cNvSpPr txBox="1"/>
          <p:nvPr/>
        </p:nvSpPr>
        <p:spPr>
          <a:xfrm>
            <a:off x="4861426" y="4743300"/>
            <a:ext cx="38496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Roboto"/>
                <a:ea typeface="Roboto"/>
                <a:cs typeface="Roboto"/>
                <a:sym typeface="Roboto"/>
              </a:rPr>
              <a:t>Joshua Atkinson, University of Southern California</a:t>
            </a:r>
            <a:endParaRPr sz="1200">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7"/>
          <p:cNvSpPr txBox="1"/>
          <p:nvPr>
            <p:ph idx="1" type="body"/>
          </p:nvPr>
        </p:nvSpPr>
        <p:spPr>
          <a:xfrm>
            <a:off x="311700" y="3567050"/>
            <a:ext cx="8520600" cy="1002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There are a range of techniques for assembling genetic parts into genetic constructs and plasmids</a:t>
            </a:r>
            <a:r>
              <a:rPr i="1" lang="en"/>
              <a:t> in vitro</a:t>
            </a:r>
            <a:endParaRPr i="1"/>
          </a:p>
          <a:p>
            <a:pPr indent="-317500" lvl="1" marL="914400" rtl="0" algn="l">
              <a:spcBef>
                <a:spcPts val="0"/>
              </a:spcBef>
              <a:spcAft>
                <a:spcPts val="0"/>
              </a:spcAft>
              <a:buSzPts val="1400"/>
              <a:buChar char="○"/>
            </a:pPr>
            <a:r>
              <a:rPr lang="en"/>
              <a:t>Classical assembly (restriction enzyme + ligation)</a:t>
            </a:r>
            <a:endParaRPr/>
          </a:p>
          <a:p>
            <a:pPr indent="-317500" lvl="1" marL="914400" rtl="0" algn="l">
              <a:spcBef>
                <a:spcPts val="0"/>
              </a:spcBef>
              <a:spcAft>
                <a:spcPts val="0"/>
              </a:spcAft>
              <a:buSzPts val="1400"/>
              <a:buChar char="○"/>
            </a:pPr>
            <a:r>
              <a:rPr lang="en"/>
              <a:t>Golden gate assembly</a:t>
            </a:r>
            <a:endParaRPr/>
          </a:p>
          <a:p>
            <a:pPr indent="-317500" lvl="1" marL="914400" rtl="0" algn="l">
              <a:spcBef>
                <a:spcPts val="0"/>
              </a:spcBef>
              <a:spcAft>
                <a:spcPts val="0"/>
              </a:spcAft>
              <a:buSzPts val="1400"/>
              <a:buChar char="○"/>
            </a:pPr>
            <a:r>
              <a:rPr lang="en"/>
              <a:t>Gibson assembly</a:t>
            </a:r>
            <a:endParaRPr/>
          </a:p>
        </p:txBody>
      </p:sp>
      <p:sp>
        <p:nvSpPr>
          <p:cNvPr id="414" name="Google Shape;414;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5" name="Google Shape;415;p57"/>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None/>
            </a:pPr>
            <a:r>
              <a:rPr lang="en"/>
              <a:t>DNA assembly methods </a:t>
            </a:r>
            <a:endParaRPr/>
          </a:p>
        </p:txBody>
      </p:sp>
      <p:pic>
        <p:nvPicPr>
          <p:cNvPr id="416" name="Google Shape;416;p57"/>
          <p:cNvPicPr preferRelativeResize="0"/>
          <p:nvPr/>
        </p:nvPicPr>
        <p:blipFill>
          <a:blip r:embed="rId3">
            <a:alphaModFix/>
          </a:blip>
          <a:stretch>
            <a:fillRect/>
          </a:stretch>
        </p:blipFill>
        <p:spPr>
          <a:xfrm>
            <a:off x="1798000" y="1165475"/>
            <a:ext cx="5548000" cy="2427250"/>
          </a:xfrm>
          <a:prstGeom prst="rect">
            <a:avLst/>
          </a:prstGeom>
          <a:noFill/>
          <a:ln>
            <a:noFill/>
          </a:ln>
        </p:spPr>
      </p:pic>
      <p:sp>
        <p:nvSpPr>
          <p:cNvPr id="417" name="Google Shape;417;p57"/>
          <p:cNvSpPr txBox="1"/>
          <p:nvPr/>
        </p:nvSpPr>
        <p:spPr>
          <a:xfrm>
            <a:off x="4861426" y="4743300"/>
            <a:ext cx="38496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Roboto"/>
                <a:ea typeface="Roboto"/>
                <a:cs typeface="Roboto"/>
                <a:sym typeface="Roboto"/>
              </a:rPr>
              <a:t>Joshua Atkinson, University of Southern California</a:t>
            </a:r>
            <a:endParaRPr sz="1200">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8"/>
          <p:cNvSpPr txBox="1"/>
          <p:nvPr>
            <p:ph idx="1" type="body"/>
          </p:nvPr>
        </p:nvSpPr>
        <p:spPr>
          <a:xfrm>
            <a:off x="4896875" y="1360200"/>
            <a:ext cx="3935400" cy="317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t>BioBrick Cloning usin</a:t>
            </a:r>
            <a:r>
              <a:rPr lang="en" sz="1200"/>
              <a:t>g</a:t>
            </a:r>
            <a:r>
              <a:rPr lang="en" sz="1200"/>
              <a:t> Classical Assembly</a:t>
            </a:r>
            <a:endParaRPr sz="1200"/>
          </a:p>
        </p:txBody>
      </p:sp>
      <p:sp>
        <p:nvSpPr>
          <p:cNvPr id="423" name="Google Shape;423;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4" name="Google Shape;424;p58"/>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None/>
            </a:pPr>
            <a:r>
              <a:rPr lang="en"/>
              <a:t>DNA assembly using Classical Assembly </a:t>
            </a:r>
            <a:endParaRPr/>
          </a:p>
        </p:txBody>
      </p:sp>
      <p:pic>
        <p:nvPicPr>
          <p:cNvPr id="425" name="Google Shape;425;p58"/>
          <p:cNvPicPr preferRelativeResize="0"/>
          <p:nvPr/>
        </p:nvPicPr>
        <p:blipFill rotWithShape="1">
          <a:blip r:embed="rId3">
            <a:alphaModFix/>
          </a:blip>
          <a:srcRect b="0" l="14667" r="15587" t="0"/>
          <a:stretch/>
        </p:blipFill>
        <p:spPr>
          <a:xfrm>
            <a:off x="5387381" y="2494477"/>
            <a:ext cx="3051120" cy="2128196"/>
          </a:xfrm>
          <a:prstGeom prst="rect">
            <a:avLst/>
          </a:prstGeom>
          <a:noFill/>
          <a:ln>
            <a:noFill/>
          </a:ln>
        </p:spPr>
      </p:pic>
      <p:pic>
        <p:nvPicPr>
          <p:cNvPr id="426" name="Google Shape;426;p58"/>
          <p:cNvPicPr preferRelativeResize="0"/>
          <p:nvPr/>
        </p:nvPicPr>
        <p:blipFill rotWithShape="1">
          <a:blip r:embed="rId4">
            <a:alphaModFix/>
          </a:blip>
          <a:srcRect b="20745" l="16668" r="18243" t="20733"/>
          <a:stretch/>
        </p:blipFill>
        <p:spPr>
          <a:xfrm>
            <a:off x="5301600" y="1720148"/>
            <a:ext cx="3136898" cy="731788"/>
          </a:xfrm>
          <a:prstGeom prst="rect">
            <a:avLst/>
          </a:prstGeom>
          <a:noFill/>
          <a:ln>
            <a:noFill/>
          </a:ln>
        </p:spPr>
      </p:pic>
      <p:sp>
        <p:nvSpPr>
          <p:cNvPr id="427" name="Google Shape;427;p58"/>
          <p:cNvSpPr txBox="1"/>
          <p:nvPr>
            <p:ph idx="1" type="body"/>
          </p:nvPr>
        </p:nvSpPr>
        <p:spPr>
          <a:xfrm>
            <a:off x="464100" y="1121425"/>
            <a:ext cx="3872700" cy="3935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This approach has been used for vector cloning in molecular biology since the 1970s (</a:t>
            </a:r>
            <a:r>
              <a:rPr lang="en" sz="1400" u="sng">
                <a:solidFill>
                  <a:schemeClr val="hlink"/>
                </a:solidFill>
                <a:hlinkClick r:id="rId5"/>
              </a:rPr>
              <a:t>Cohen SN, </a:t>
            </a:r>
            <a:r>
              <a:rPr i="1" lang="en" sz="1400" u="sng">
                <a:solidFill>
                  <a:schemeClr val="hlink"/>
                </a:solidFill>
                <a:hlinkClick r:id="rId6"/>
              </a:rPr>
              <a:t>et al.</a:t>
            </a:r>
            <a:r>
              <a:rPr lang="en" sz="1400" u="sng">
                <a:solidFill>
                  <a:schemeClr val="hlink"/>
                </a:solidFill>
                <a:hlinkClick r:id="rId7"/>
              </a:rPr>
              <a:t> </a:t>
            </a:r>
            <a:r>
              <a:rPr i="1" lang="en" sz="1400" u="sng">
                <a:solidFill>
                  <a:schemeClr val="hlink"/>
                </a:solidFill>
                <a:hlinkClick r:id="rId8"/>
              </a:rPr>
              <a:t>PNAS </a:t>
            </a:r>
            <a:r>
              <a:rPr lang="en" sz="1400" u="sng">
                <a:solidFill>
                  <a:schemeClr val="hlink"/>
                </a:solidFill>
                <a:hlinkClick r:id="rId9"/>
              </a:rPr>
              <a:t>(1973)70(11):3240-4</a:t>
            </a:r>
            <a:r>
              <a:rPr lang="en" sz="1600"/>
              <a:t>)</a:t>
            </a:r>
            <a:endParaRPr sz="1600"/>
          </a:p>
          <a:p>
            <a:pPr indent="-330200" lvl="0" marL="457200" rtl="0" algn="l">
              <a:spcBef>
                <a:spcPts val="0"/>
              </a:spcBef>
              <a:spcAft>
                <a:spcPts val="0"/>
              </a:spcAft>
              <a:buSzPts val="1600"/>
              <a:buChar char="●"/>
            </a:pPr>
            <a:r>
              <a:rPr b="1" lang="en" sz="1600"/>
              <a:t>Type II restriction enzymes (RE) </a:t>
            </a:r>
            <a:r>
              <a:rPr lang="en" sz="1600"/>
              <a:t>cut dsDNA typically within 6 bp palindromic sequences leaving 4 bp </a:t>
            </a:r>
            <a:r>
              <a:rPr lang="en" sz="1600">
                <a:solidFill>
                  <a:schemeClr val="dk1"/>
                </a:solidFill>
              </a:rPr>
              <a:t>ssDNA overhangs</a:t>
            </a:r>
            <a:endParaRPr sz="1600"/>
          </a:p>
          <a:p>
            <a:pPr indent="-330200" lvl="0" marL="457200" rtl="0" algn="l">
              <a:spcBef>
                <a:spcPts val="0"/>
              </a:spcBef>
              <a:spcAft>
                <a:spcPts val="0"/>
              </a:spcAft>
              <a:buSzPts val="1600"/>
              <a:buChar char="●"/>
            </a:pPr>
            <a:r>
              <a:rPr lang="en" sz="1600"/>
              <a:t>Complementary overhangs can be ligated together using a </a:t>
            </a:r>
            <a:r>
              <a:rPr b="1" lang="en" sz="1600"/>
              <a:t>DNA ligase</a:t>
            </a:r>
            <a:r>
              <a:rPr lang="en" sz="1600"/>
              <a:t> </a:t>
            </a:r>
            <a:endParaRPr sz="1600"/>
          </a:p>
          <a:p>
            <a:pPr indent="-330200" lvl="0" marL="457200" rtl="0" algn="l">
              <a:spcBef>
                <a:spcPts val="0"/>
              </a:spcBef>
              <a:spcAft>
                <a:spcPts val="0"/>
              </a:spcAft>
              <a:buSzPts val="1600"/>
              <a:buChar char="●"/>
            </a:pPr>
            <a:r>
              <a:rPr lang="en" sz="1600">
                <a:solidFill>
                  <a:schemeClr val="dk1"/>
                </a:solidFill>
              </a:rPr>
              <a:t>This is also used</a:t>
            </a:r>
            <a:r>
              <a:rPr lang="en" sz="1600"/>
              <a:t> in </a:t>
            </a:r>
            <a:r>
              <a:rPr lang="en" sz="1600" u="sng">
                <a:solidFill>
                  <a:schemeClr val="hlink"/>
                </a:solidFill>
                <a:hlinkClick r:id="rId10"/>
              </a:rPr>
              <a:t>BioBrick </a:t>
            </a:r>
            <a:r>
              <a:rPr lang="en" sz="1600"/>
              <a:t>cloning (EcoRI/XbaI, SpeI/PstI)</a:t>
            </a:r>
            <a:endParaRPr sz="1600"/>
          </a:p>
          <a:p>
            <a:pPr indent="-330200" lvl="0" marL="457200" rtl="0" algn="l">
              <a:spcBef>
                <a:spcPts val="0"/>
              </a:spcBef>
              <a:spcAft>
                <a:spcPts val="0"/>
              </a:spcAft>
              <a:buSzPts val="1600"/>
              <a:buChar char="●"/>
            </a:pPr>
            <a:r>
              <a:rPr lang="en" sz="1600"/>
              <a:t>Leaves behind RE site scars between DNA parts</a:t>
            </a:r>
            <a:endParaRPr sz="1600"/>
          </a:p>
        </p:txBody>
      </p:sp>
      <p:sp>
        <p:nvSpPr>
          <p:cNvPr id="428" name="Google Shape;428;p58"/>
          <p:cNvSpPr txBox="1"/>
          <p:nvPr/>
        </p:nvSpPr>
        <p:spPr>
          <a:xfrm>
            <a:off x="4861426" y="4743300"/>
            <a:ext cx="38496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Roboto"/>
                <a:ea typeface="Roboto"/>
                <a:cs typeface="Roboto"/>
                <a:sym typeface="Roboto"/>
              </a:rPr>
              <a:t>Joshua Atkinson, University of Southern California</a:t>
            </a:r>
            <a:endParaRPr sz="1200">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9"/>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To overcome the limitation of scar sites and to improve ligation efficiency Golden Gate cloning was developed in 2008 (</a:t>
            </a:r>
            <a:r>
              <a:rPr lang="en" sz="1200" u="sng">
                <a:solidFill>
                  <a:schemeClr val="hlink"/>
                </a:solidFill>
                <a:hlinkClick r:id="rId3"/>
              </a:rPr>
              <a:t>Engler C, </a:t>
            </a:r>
            <a:r>
              <a:rPr i="1" lang="en" sz="1200" u="sng">
                <a:solidFill>
                  <a:schemeClr val="hlink"/>
                </a:solidFill>
                <a:hlinkClick r:id="rId4"/>
              </a:rPr>
              <a:t>et al.</a:t>
            </a:r>
            <a:r>
              <a:rPr lang="en" sz="1200" u="sng">
                <a:solidFill>
                  <a:schemeClr val="hlink"/>
                </a:solidFill>
                <a:hlinkClick r:id="rId5"/>
              </a:rPr>
              <a:t>, </a:t>
            </a:r>
            <a:r>
              <a:rPr i="1" lang="en" sz="1200" u="sng">
                <a:solidFill>
                  <a:schemeClr val="hlink"/>
                </a:solidFill>
                <a:hlinkClick r:id="rId6"/>
              </a:rPr>
              <a:t>PLoS One</a:t>
            </a:r>
            <a:r>
              <a:rPr lang="en" sz="1200" u="sng">
                <a:solidFill>
                  <a:schemeClr val="hlink"/>
                </a:solidFill>
                <a:hlinkClick r:id="rId7"/>
              </a:rPr>
              <a:t> (2008) 3(11):e3647</a:t>
            </a:r>
            <a:r>
              <a:rPr lang="en" sz="1600"/>
              <a:t>)</a:t>
            </a:r>
            <a:endParaRPr sz="1600"/>
          </a:p>
          <a:p>
            <a:pPr indent="-330200" lvl="0" marL="457200" rtl="0" algn="l">
              <a:spcBef>
                <a:spcPts val="0"/>
              </a:spcBef>
              <a:spcAft>
                <a:spcPts val="0"/>
              </a:spcAft>
              <a:buSzPts val="1600"/>
              <a:buChar char="●"/>
            </a:pPr>
            <a:r>
              <a:rPr b="1" lang="en" sz="1600"/>
              <a:t>Type IIs restriction enzymes</a:t>
            </a:r>
            <a:r>
              <a:rPr lang="en" sz="1600"/>
              <a:t> bind recognition sites, but cut outside of them</a:t>
            </a:r>
            <a:endParaRPr sz="1600"/>
          </a:p>
          <a:p>
            <a:pPr indent="-330200" lvl="0" marL="457200" rtl="0" algn="l">
              <a:spcBef>
                <a:spcPts val="0"/>
              </a:spcBef>
              <a:spcAft>
                <a:spcPts val="0"/>
              </a:spcAft>
              <a:buSzPts val="1600"/>
              <a:buChar char="●"/>
            </a:pPr>
            <a:r>
              <a:rPr lang="en" sz="1600"/>
              <a:t>This allows for the generation of programmable overhangs that eliminate scare sites between DNA parts and do not reform the original cut site improving efficiency</a:t>
            </a:r>
            <a:endParaRPr sz="1600"/>
          </a:p>
        </p:txBody>
      </p:sp>
      <p:sp>
        <p:nvSpPr>
          <p:cNvPr id="434" name="Google Shape;434;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5" name="Google Shape;435;p59"/>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Clr>
                <a:schemeClr val="dk1"/>
              </a:buClr>
              <a:buSzPts val="1100"/>
              <a:buFont typeface="Arial"/>
              <a:buNone/>
            </a:pPr>
            <a:r>
              <a:rPr lang="en"/>
              <a:t>Multipart assembly using Golden Gate</a:t>
            </a:r>
            <a:endParaRPr/>
          </a:p>
        </p:txBody>
      </p:sp>
      <p:pic>
        <p:nvPicPr>
          <p:cNvPr id="436" name="Google Shape;436;p59"/>
          <p:cNvPicPr preferRelativeResize="0"/>
          <p:nvPr/>
        </p:nvPicPr>
        <p:blipFill>
          <a:blip r:embed="rId8">
            <a:alphaModFix/>
          </a:blip>
          <a:stretch>
            <a:fillRect/>
          </a:stretch>
        </p:blipFill>
        <p:spPr>
          <a:xfrm>
            <a:off x="4878375" y="2040975"/>
            <a:ext cx="4226700" cy="2113350"/>
          </a:xfrm>
          <a:prstGeom prst="rect">
            <a:avLst/>
          </a:prstGeom>
          <a:noFill/>
          <a:ln>
            <a:noFill/>
          </a:ln>
        </p:spPr>
      </p:pic>
      <p:sp>
        <p:nvSpPr>
          <p:cNvPr id="437" name="Google Shape;437;p59"/>
          <p:cNvSpPr txBox="1"/>
          <p:nvPr/>
        </p:nvSpPr>
        <p:spPr>
          <a:xfrm>
            <a:off x="4861426" y="4743300"/>
            <a:ext cx="38496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Roboto"/>
                <a:ea typeface="Roboto"/>
                <a:cs typeface="Roboto"/>
                <a:sym typeface="Roboto"/>
              </a:rPr>
              <a:t>Joshua Atkinson, University of Southern California</a:t>
            </a:r>
            <a:endParaRPr sz="1200">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0"/>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Char char="●"/>
            </a:pPr>
            <a:r>
              <a:rPr lang="en" sz="1600">
                <a:solidFill>
                  <a:schemeClr val="dk1"/>
                </a:solidFill>
              </a:rPr>
              <a:t>Golden Gate assembly can be easily achieved using PCR with primers that introduce Type IIs restriction sites (</a:t>
            </a:r>
            <a:r>
              <a:rPr i="1" lang="en" sz="1600">
                <a:solidFill>
                  <a:schemeClr val="dk1"/>
                </a:solidFill>
              </a:rPr>
              <a:t>e.g., </a:t>
            </a:r>
            <a:r>
              <a:rPr lang="en" sz="1600">
                <a:solidFill>
                  <a:schemeClr val="dk1"/>
                </a:solidFill>
              </a:rPr>
              <a:t>BsaI, BbsI, Esp3I) that flank parts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Parts have unique complementary overhangs (OH1-4) that guide their assembly in the correct order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This can be scaled to &gt;50 fragments allowing for high-throughput multipart assembly </a:t>
            </a:r>
            <a:endParaRPr sz="1600"/>
          </a:p>
        </p:txBody>
      </p:sp>
      <p:sp>
        <p:nvSpPr>
          <p:cNvPr id="443" name="Google Shape;443;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4" name="Google Shape;444;p60"/>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Clr>
                <a:schemeClr val="dk1"/>
              </a:buClr>
              <a:buSzPts val="1100"/>
              <a:buFont typeface="Arial"/>
              <a:buNone/>
            </a:pPr>
            <a:r>
              <a:rPr lang="en"/>
              <a:t>Multipart </a:t>
            </a:r>
            <a:r>
              <a:rPr lang="en"/>
              <a:t>assembly using Golden Gate</a:t>
            </a:r>
            <a:endParaRPr/>
          </a:p>
        </p:txBody>
      </p:sp>
      <p:pic>
        <p:nvPicPr>
          <p:cNvPr id="445" name="Google Shape;445;p60"/>
          <p:cNvPicPr preferRelativeResize="0"/>
          <p:nvPr/>
        </p:nvPicPr>
        <p:blipFill>
          <a:blip r:embed="rId3">
            <a:alphaModFix/>
          </a:blip>
          <a:stretch>
            <a:fillRect/>
          </a:stretch>
        </p:blipFill>
        <p:spPr>
          <a:xfrm>
            <a:off x="4794450" y="1603250"/>
            <a:ext cx="4226700" cy="2747355"/>
          </a:xfrm>
          <a:prstGeom prst="rect">
            <a:avLst/>
          </a:prstGeom>
          <a:noFill/>
          <a:ln>
            <a:noFill/>
          </a:ln>
        </p:spPr>
      </p:pic>
      <p:sp>
        <p:nvSpPr>
          <p:cNvPr id="446" name="Google Shape;446;p60"/>
          <p:cNvSpPr txBox="1"/>
          <p:nvPr/>
        </p:nvSpPr>
        <p:spPr>
          <a:xfrm>
            <a:off x="4861426" y="4743300"/>
            <a:ext cx="38496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Roboto"/>
                <a:ea typeface="Roboto"/>
                <a:cs typeface="Roboto"/>
                <a:sym typeface="Roboto"/>
              </a:rPr>
              <a:t>Joshua Atkinson, University of Southern California</a:t>
            </a:r>
            <a:endParaRPr sz="1200">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txBox="1"/>
          <p:nvPr>
            <p:ph type="title"/>
          </p:nvPr>
        </p:nvSpPr>
        <p:spPr>
          <a:xfrm>
            <a:off x="265500" y="15294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Concept 1-1</a:t>
            </a:r>
            <a:endParaRPr/>
          </a:p>
        </p:txBody>
      </p:sp>
      <p:sp>
        <p:nvSpPr>
          <p:cNvPr id="130" name="Google Shape;130;p25"/>
          <p:cNvSpPr txBox="1"/>
          <p:nvPr>
            <p:ph idx="1" type="subTitle"/>
          </p:nvPr>
        </p:nvSpPr>
        <p:spPr>
          <a:xfrm>
            <a:off x="4739925" y="1653000"/>
            <a:ext cx="4045200" cy="123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What is Synthetic, or Engineering, Biology?</a:t>
            </a:r>
            <a:endParaRPr>
              <a:solidFill>
                <a:schemeClr val="dk1"/>
              </a:solidFill>
            </a:endParaRPr>
          </a:p>
        </p:txBody>
      </p:sp>
      <p:sp>
        <p:nvSpPr>
          <p:cNvPr id="131" name="Google Shape;131;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61"/>
          <p:cNvPicPr preferRelativeResize="0"/>
          <p:nvPr/>
        </p:nvPicPr>
        <p:blipFill>
          <a:blip r:embed="rId3">
            <a:alphaModFix/>
          </a:blip>
          <a:stretch>
            <a:fillRect/>
          </a:stretch>
        </p:blipFill>
        <p:spPr>
          <a:xfrm>
            <a:off x="4794450" y="1603250"/>
            <a:ext cx="4226700" cy="2747355"/>
          </a:xfrm>
          <a:prstGeom prst="rect">
            <a:avLst/>
          </a:prstGeom>
          <a:noFill/>
          <a:ln>
            <a:noFill/>
          </a:ln>
        </p:spPr>
      </p:pic>
      <p:sp>
        <p:nvSpPr>
          <p:cNvPr id="452" name="Google Shape;452;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3" name="Google Shape;453;p61"/>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Clr>
                <a:schemeClr val="dk1"/>
              </a:buClr>
              <a:buSzPts val="1100"/>
              <a:buFont typeface="Arial"/>
              <a:buNone/>
            </a:pPr>
            <a:r>
              <a:rPr lang="en"/>
              <a:t>Multipart </a:t>
            </a:r>
            <a:r>
              <a:rPr lang="en"/>
              <a:t>assembly using Gibson Assembly</a:t>
            </a:r>
            <a:endParaRPr/>
          </a:p>
        </p:txBody>
      </p:sp>
      <p:sp>
        <p:nvSpPr>
          <p:cNvPr id="454" name="Google Shape;454;p61"/>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To facilitate large-scale DNA assembly in 2009 Gibson DNA assembly was developed (</a:t>
            </a:r>
            <a:r>
              <a:rPr lang="en" sz="1200" u="sng">
                <a:solidFill>
                  <a:schemeClr val="hlink"/>
                </a:solidFill>
                <a:hlinkClick r:id="rId4"/>
              </a:rPr>
              <a:t>Gibson D.G., et al., Nat. Methods (2009) 6(5)343-345</a:t>
            </a:r>
            <a:r>
              <a:rPr lang="en" sz="1600"/>
              <a:t>)</a:t>
            </a:r>
            <a:endParaRPr sz="1600"/>
          </a:p>
          <a:p>
            <a:pPr indent="-330200" lvl="0" marL="457200" rtl="0" algn="l">
              <a:spcBef>
                <a:spcPts val="0"/>
              </a:spcBef>
              <a:spcAft>
                <a:spcPts val="0"/>
              </a:spcAft>
              <a:buSzPts val="1600"/>
              <a:buChar char="●"/>
            </a:pPr>
            <a:r>
              <a:rPr lang="en" sz="1600"/>
              <a:t>This method utilizes </a:t>
            </a:r>
            <a:r>
              <a:rPr i="1" lang="en" sz="1600"/>
              <a:t>in vitro </a:t>
            </a:r>
            <a:r>
              <a:rPr b="1" lang="en" sz="1600"/>
              <a:t>homologous recombination </a:t>
            </a:r>
            <a:r>
              <a:rPr lang="en" sz="1600"/>
              <a:t>f</a:t>
            </a:r>
            <a:r>
              <a:rPr lang="en" sz="1600"/>
              <a:t>acilitated by T5 exonuclease, Phusion polymerase, and Taq ligase</a:t>
            </a:r>
            <a:endParaRPr sz="1600"/>
          </a:p>
          <a:p>
            <a:pPr indent="-330200" lvl="0" marL="457200" rtl="0" algn="l">
              <a:spcBef>
                <a:spcPts val="0"/>
              </a:spcBef>
              <a:spcAft>
                <a:spcPts val="0"/>
              </a:spcAft>
              <a:buSzPts val="1600"/>
              <a:buChar char="●"/>
            </a:pPr>
            <a:r>
              <a:rPr lang="en" sz="1600"/>
              <a:t>This requires the introduction of ~40-60 bp of overlapping sequences (OS) on the ends of the sequences </a:t>
            </a:r>
            <a:r>
              <a:rPr lang="en" sz="1600">
                <a:solidFill>
                  <a:schemeClr val="dk1"/>
                </a:solidFill>
              </a:rPr>
              <a:t>to guide DNA parts to assemble</a:t>
            </a:r>
            <a:endParaRPr sz="1600"/>
          </a:p>
          <a:p>
            <a:pPr indent="-330200" lvl="0" marL="457200" rtl="0" algn="l">
              <a:spcBef>
                <a:spcPts val="0"/>
              </a:spcBef>
              <a:spcAft>
                <a:spcPts val="0"/>
              </a:spcAft>
              <a:buSzPts val="1600"/>
              <a:buChar char="●"/>
            </a:pPr>
            <a:r>
              <a:rPr lang="en" sz="1600"/>
              <a:t>Has been scaled to assembly of entire genomes</a:t>
            </a:r>
            <a:endParaRPr sz="1600"/>
          </a:p>
        </p:txBody>
      </p:sp>
      <p:sp>
        <p:nvSpPr>
          <p:cNvPr id="455" name="Google Shape;455;p61"/>
          <p:cNvSpPr txBox="1"/>
          <p:nvPr/>
        </p:nvSpPr>
        <p:spPr>
          <a:xfrm>
            <a:off x="4861426" y="4743300"/>
            <a:ext cx="38496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Roboto"/>
                <a:ea typeface="Roboto"/>
                <a:cs typeface="Roboto"/>
                <a:sym typeface="Roboto"/>
              </a:rPr>
              <a:t>Joshua Atkinson, University of Southern California</a:t>
            </a:r>
            <a:endParaRPr sz="1200">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62"/>
          <p:cNvPicPr preferRelativeResize="0"/>
          <p:nvPr/>
        </p:nvPicPr>
        <p:blipFill>
          <a:blip r:embed="rId3">
            <a:alphaModFix/>
          </a:blip>
          <a:stretch>
            <a:fillRect/>
          </a:stretch>
        </p:blipFill>
        <p:spPr>
          <a:xfrm>
            <a:off x="4794450" y="1603250"/>
            <a:ext cx="4226700" cy="2747355"/>
          </a:xfrm>
          <a:prstGeom prst="rect">
            <a:avLst/>
          </a:prstGeom>
          <a:noFill/>
          <a:ln>
            <a:noFill/>
          </a:ln>
        </p:spPr>
      </p:pic>
      <p:sp>
        <p:nvSpPr>
          <p:cNvPr id="461" name="Google Shape;461;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2" name="Google Shape;462;p62"/>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None/>
            </a:pPr>
            <a:r>
              <a:rPr lang="en"/>
              <a:t>High-throughput combinatorial DNA assembly </a:t>
            </a:r>
            <a:endParaRPr/>
          </a:p>
        </p:txBody>
      </p:sp>
      <p:sp>
        <p:nvSpPr>
          <p:cNvPr id="463" name="Google Shape;463;p62"/>
          <p:cNvSpPr txBox="1"/>
          <p:nvPr>
            <p:ph idx="1" type="body"/>
          </p:nvPr>
        </p:nvSpPr>
        <p:spPr>
          <a:xfrm>
            <a:off x="311700" y="1152475"/>
            <a:ext cx="41145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The use of multi-part DNA assembly techniques enables the construction of large scale combinatorial libraries of DNA sequences</a:t>
            </a:r>
            <a:endParaRPr sz="1600"/>
          </a:p>
          <a:p>
            <a:pPr indent="-330200" lvl="0" marL="457200" rtl="0" algn="l">
              <a:spcBef>
                <a:spcPts val="0"/>
              </a:spcBef>
              <a:spcAft>
                <a:spcPts val="0"/>
              </a:spcAft>
              <a:buSzPts val="1600"/>
              <a:buChar char="●"/>
            </a:pPr>
            <a:r>
              <a:rPr lang="en" sz="1600"/>
              <a:t>This is useful when optimizing expression of multiple genes at once allowing for rapid exploration of parameter spaces </a:t>
            </a:r>
            <a:endParaRPr sz="1600"/>
          </a:p>
          <a:p>
            <a:pPr indent="-330200" lvl="0" marL="457200" rtl="0" algn="l">
              <a:spcBef>
                <a:spcPts val="0"/>
              </a:spcBef>
              <a:spcAft>
                <a:spcPts val="0"/>
              </a:spcAft>
              <a:buSzPts val="1600"/>
              <a:buChar char="●"/>
            </a:pPr>
            <a:r>
              <a:rPr lang="en" sz="1600"/>
              <a:t>This approach is often used for enhancing yield of metabolic pathways and engineering proteins </a:t>
            </a:r>
            <a:endParaRPr sz="1600"/>
          </a:p>
        </p:txBody>
      </p:sp>
      <p:pic>
        <p:nvPicPr>
          <p:cNvPr id="464" name="Google Shape;464;p62"/>
          <p:cNvPicPr preferRelativeResize="0"/>
          <p:nvPr/>
        </p:nvPicPr>
        <p:blipFill rotWithShape="1">
          <a:blip r:embed="rId4">
            <a:alphaModFix/>
          </a:blip>
          <a:srcRect b="0" l="0" r="0" t="3521"/>
          <a:stretch/>
        </p:blipFill>
        <p:spPr>
          <a:xfrm>
            <a:off x="4426154" y="1018151"/>
            <a:ext cx="4620850" cy="4052838"/>
          </a:xfrm>
          <a:prstGeom prst="rect">
            <a:avLst/>
          </a:prstGeom>
          <a:noFill/>
          <a:ln>
            <a:noFill/>
          </a:ln>
        </p:spPr>
      </p:pic>
      <p:sp>
        <p:nvSpPr>
          <p:cNvPr id="465" name="Google Shape;465;p62"/>
          <p:cNvSpPr txBox="1"/>
          <p:nvPr/>
        </p:nvSpPr>
        <p:spPr>
          <a:xfrm>
            <a:off x="311701" y="4819500"/>
            <a:ext cx="3849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a:ea typeface="Roboto"/>
                <a:cs typeface="Roboto"/>
                <a:sym typeface="Roboto"/>
              </a:rPr>
              <a:t>Joshua Atkinson, University of Southern California</a:t>
            </a:r>
            <a:endParaRPr sz="1200">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71" name="Google Shape;471;p63"/>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None/>
            </a:pPr>
            <a:r>
              <a:rPr lang="en"/>
              <a:t>Editing Genomes by Knocking-IN or Knocking-OUT </a:t>
            </a:r>
            <a:endParaRPr/>
          </a:p>
        </p:txBody>
      </p:sp>
      <p:sp>
        <p:nvSpPr>
          <p:cNvPr id="472" name="Google Shape;472;p63"/>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Genomes can also be </a:t>
            </a:r>
            <a:r>
              <a:rPr lang="en" sz="1600"/>
              <a:t>engineered</a:t>
            </a:r>
            <a:endParaRPr sz="1600"/>
          </a:p>
          <a:p>
            <a:pPr indent="-330200" lvl="0" marL="457200" rtl="0" algn="l">
              <a:spcBef>
                <a:spcPts val="0"/>
              </a:spcBef>
              <a:spcAft>
                <a:spcPts val="0"/>
              </a:spcAft>
              <a:buSzPts val="1600"/>
              <a:buChar char="●"/>
            </a:pPr>
            <a:r>
              <a:rPr lang="en" sz="1600"/>
              <a:t>One strategy for genome editing is to leverage homologous recombination to delete genes (Knock-OUT) or to introduce </a:t>
            </a:r>
            <a:r>
              <a:rPr lang="en" sz="1600"/>
              <a:t>entirely</a:t>
            </a:r>
            <a:r>
              <a:rPr lang="en" sz="1600"/>
              <a:t> new sequences (Knock-IN)</a:t>
            </a:r>
            <a:endParaRPr sz="1600"/>
          </a:p>
          <a:p>
            <a:pPr indent="-330200" lvl="0" marL="457200" rtl="0" algn="l">
              <a:spcBef>
                <a:spcPts val="0"/>
              </a:spcBef>
              <a:spcAft>
                <a:spcPts val="0"/>
              </a:spcAft>
              <a:buSzPts val="1600"/>
              <a:buChar char="●"/>
            </a:pPr>
            <a:r>
              <a:rPr lang="en" sz="1600"/>
              <a:t>This can be achieved by </a:t>
            </a:r>
            <a:r>
              <a:rPr lang="en" sz="1600"/>
              <a:t>introducing </a:t>
            </a:r>
            <a:r>
              <a:rPr lang="en" sz="1600"/>
              <a:t>selective markers to select for cells within populations that have either gained (positive selection) or lost the engineered DNA (negative selection)</a:t>
            </a:r>
            <a:endParaRPr sz="1600"/>
          </a:p>
        </p:txBody>
      </p:sp>
      <p:pic>
        <p:nvPicPr>
          <p:cNvPr id="473" name="Google Shape;473;p63"/>
          <p:cNvPicPr preferRelativeResize="0"/>
          <p:nvPr/>
        </p:nvPicPr>
        <p:blipFill>
          <a:blip r:embed="rId3">
            <a:alphaModFix/>
          </a:blip>
          <a:stretch>
            <a:fillRect/>
          </a:stretch>
        </p:blipFill>
        <p:spPr>
          <a:xfrm>
            <a:off x="4688850" y="1167875"/>
            <a:ext cx="3823225" cy="3823225"/>
          </a:xfrm>
          <a:prstGeom prst="rect">
            <a:avLst/>
          </a:prstGeom>
          <a:noFill/>
          <a:ln>
            <a:noFill/>
          </a:ln>
        </p:spPr>
      </p:pic>
      <p:sp>
        <p:nvSpPr>
          <p:cNvPr id="474" name="Google Shape;474;p63"/>
          <p:cNvSpPr txBox="1"/>
          <p:nvPr/>
        </p:nvSpPr>
        <p:spPr>
          <a:xfrm>
            <a:off x="311701" y="4819500"/>
            <a:ext cx="3849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a:ea typeface="Roboto"/>
                <a:cs typeface="Roboto"/>
                <a:sym typeface="Roboto"/>
              </a:rPr>
              <a:t>Joshua Atkinson, University of Southern California</a:t>
            </a:r>
            <a:endParaRPr sz="1200">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0" name="Google Shape;480;p64"/>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None/>
            </a:pPr>
            <a:r>
              <a:rPr lang="en"/>
              <a:t>Using Recombineering to edit genomes</a:t>
            </a:r>
            <a:endParaRPr/>
          </a:p>
        </p:txBody>
      </p:sp>
      <p:sp>
        <p:nvSpPr>
          <p:cNvPr id="481" name="Google Shape;481;p64"/>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Viral</a:t>
            </a:r>
            <a:r>
              <a:rPr lang="en" sz="1600"/>
              <a:t> </a:t>
            </a:r>
            <a:r>
              <a:rPr lang="en" sz="1600"/>
              <a:t>mechanisms </a:t>
            </a:r>
            <a:r>
              <a:rPr lang="en" sz="1600"/>
              <a:t>for DNA integration have been co-opted to increase genomic engineering efficiency </a:t>
            </a:r>
            <a:endParaRPr sz="1600"/>
          </a:p>
          <a:p>
            <a:pPr indent="-330200" lvl="0" marL="457200" rtl="0" algn="l">
              <a:spcBef>
                <a:spcPts val="0"/>
              </a:spcBef>
              <a:spcAft>
                <a:spcPts val="0"/>
              </a:spcAft>
              <a:buSzPts val="1600"/>
              <a:buChar char="●"/>
            </a:pPr>
            <a:r>
              <a:rPr lang="en" sz="1600"/>
              <a:t>One approach, called ‘recombineering’, leverages the </a:t>
            </a:r>
            <a:r>
              <a:rPr i="1" lang="en" sz="1600"/>
              <a:t>E. coli </a:t>
            </a:r>
            <a:r>
              <a:rPr lang="en" sz="1600"/>
              <a:t>lambda prophage (</a:t>
            </a:r>
            <a:r>
              <a:rPr lang="en" sz="1200" u="sng">
                <a:solidFill>
                  <a:schemeClr val="hlink"/>
                </a:solidFill>
                <a:hlinkClick r:id="rId3"/>
              </a:rPr>
              <a:t>Yu D, et al., </a:t>
            </a:r>
            <a:r>
              <a:rPr i="1" lang="en" sz="1200" u="sng">
                <a:solidFill>
                  <a:schemeClr val="hlink"/>
                </a:solidFill>
                <a:hlinkClick r:id="rId4"/>
              </a:rPr>
              <a:t>PNAS </a:t>
            </a:r>
            <a:r>
              <a:rPr lang="en" sz="1200" u="sng">
                <a:solidFill>
                  <a:schemeClr val="hlink"/>
                </a:solidFill>
                <a:hlinkClick r:id="rId5"/>
              </a:rPr>
              <a:t>(2000)</a:t>
            </a:r>
            <a:r>
              <a:rPr i="1" lang="en" sz="1200" u="sng">
                <a:solidFill>
                  <a:schemeClr val="hlink"/>
                </a:solidFill>
                <a:hlinkClick r:id="rId6"/>
              </a:rPr>
              <a:t>,</a:t>
            </a:r>
            <a:r>
              <a:rPr lang="en" sz="1200" u="sng">
                <a:solidFill>
                  <a:schemeClr val="hlink"/>
                </a:solidFill>
                <a:hlinkClick r:id="rId7"/>
              </a:rPr>
              <a:t> 97(11):5978-5983</a:t>
            </a:r>
            <a:r>
              <a:rPr lang="en" sz="1600"/>
              <a:t>)</a:t>
            </a:r>
            <a:endParaRPr sz="1600"/>
          </a:p>
          <a:p>
            <a:pPr indent="-330200" lvl="0" marL="457200" rtl="0" algn="l">
              <a:spcBef>
                <a:spcPts val="0"/>
              </a:spcBef>
              <a:spcAft>
                <a:spcPts val="0"/>
              </a:spcAft>
              <a:buSzPts val="1600"/>
              <a:buChar char="●"/>
            </a:pPr>
            <a:r>
              <a:rPr lang="en" sz="1600"/>
              <a:t>Prophage proteins </a:t>
            </a:r>
            <a:r>
              <a:rPr lang="en" sz="1600">
                <a:solidFill>
                  <a:schemeClr val="dk1"/>
                </a:solidFill>
              </a:rPr>
              <a:t>E</a:t>
            </a:r>
            <a:r>
              <a:rPr lang="en" sz="1600">
                <a:solidFill>
                  <a:schemeClr val="dk1"/>
                </a:solidFill>
              </a:rPr>
              <a:t>xo, Beta, and Gam </a:t>
            </a:r>
            <a:r>
              <a:rPr lang="en" sz="1600"/>
              <a:t>improve integration of DNA </a:t>
            </a:r>
            <a:r>
              <a:rPr lang="en" sz="1600"/>
              <a:t>harboring </a:t>
            </a:r>
            <a:r>
              <a:rPr lang="en" sz="1600"/>
              <a:t>genomic overlapping sequences by chewing back dsDNA to generate ssDNA, protecting ssDNA from degradation, and blocking host exonucleases, respectively</a:t>
            </a:r>
            <a:endParaRPr sz="1600"/>
          </a:p>
        </p:txBody>
      </p:sp>
      <p:pic>
        <p:nvPicPr>
          <p:cNvPr id="482" name="Google Shape;482;p64"/>
          <p:cNvPicPr preferRelativeResize="0"/>
          <p:nvPr/>
        </p:nvPicPr>
        <p:blipFill>
          <a:blip r:embed="rId8">
            <a:alphaModFix/>
          </a:blip>
          <a:stretch>
            <a:fillRect/>
          </a:stretch>
        </p:blipFill>
        <p:spPr>
          <a:xfrm>
            <a:off x="5923625" y="1132963"/>
            <a:ext cx="2548817" cy="3823225"/>
          </a:xfrm>
          <a:prstGeom prst="rect">
            <a:avLst/>
          </a:prstGeom>
          <a:noFill/>
          <a:ln>
            <a:noFill/>
          </a:ln>
        </p:spPr>
      </p:pic>
      <p:sp>
        <p:nvSpPr>
          <p:cNvPr id="483" name="Google Shape;483;p64"/>
          <p:cNvSpPr txBox="1"/>
          <p:nvPr/>
        </p:nvSpPr>
        <p:spPr>
          <a:xfrm>
            <a:off x="311701" y="4819500"/>
            <a:ext cx="3849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a:ea typeface="Roboto"/>
                <a:cs typeface="Roboto"/>
                <a:sym typeface="Roboto"/>
              </a:rPr>
              <a:t>Joshua Atkinson, University of Southern California</a:t>
            </a:r>
            <a:endParaRPr sz="1200">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5"/>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n" sz="1200">
                <a:solidFill>
                  <a:schemeClr val="dk1"/>
                </a:solidFill>
              </a:rPr>
              <a:t>A</a:t>
            </a:r>
            <a:r>
              <a:rPr lang="en" sz="1200">
                <a:solidFill>
                  <a:schemeClr val="dk1"/>
                </a:solidFill>
              </a:rPr>
              <a:t>daptive-immunity mechanisms from bacteria have been co-opted to enable precise genomic edits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Clustered Regularly Interspaced Short Palindromic (CRISPR) systems from diverse bacteria have enabled a revolution in genomic editing</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Cas9 is one of the most widely used CRISPR systems used for genome engineering (</a:t>
            </a:r>
            <a:r>
              <a:rPr lang="en" sz="1200" u="sng">
                <a:solidFill>
                  <a:schemeClr val="hlink"/>
                </a:solidFill>
                <a:hlinkClick r:id="rId3"/>
              </a:rPr>
              <a:t>Jinek M., et al., </a:t>
            </a:r>
            <a:r>
              <a:rPr i="1" lang="en" sz="1200" u="sng">
                <a:solidFill>
                  <a:schemeClr val="hlink"/>
                </a:solidFill>
                <a:hlinkClick r:id="rId4"/>
              </a:rPr>
              <a:t>Science</a:t>
            </a:r>
            <a:r>
              <a:rPr lang="en" sz="1200" u="sng">
                <a:solidFill>
                  <a:schemeClr val="hlink"/>
                </a:solidFill>
                <a:hlinkClick r:id="rId5"/>
              </a:rPr>
              <a:t> (2012) 337(6096):816-821</a:t>
            </a:r>
            <a:r>
              <a:rPr lang="en" sz="1200">
                <a:solidFill>
                  <a:schemeClr val="dk1"/>
                </a:solidFill>
              </a:rPr>
              <a:t>)</a:t>
            </a:r>
            <a:endParaRPr sz="1200">
              <a:solidFill>
                <a:schemeClr val="dk1"/>
              </a:solidFill>
            </a:endParaRPr>
          </a:p>
          <a:p>
            <a:pPr indent="-304800" lvl="0" marL="457200" rtl="0" algn="l">
              <a:spcBef>
                <a:spcPts val="0"/>
              </a:spcBef>
              <a:spcAft>
                <a:spcPts val="0"/>
              </a:spcAft>
              <a:buSzPts val="1200"/>
              <a:buChar char="●"/>
            </a:pPr>
            <a:r>
              <a:rPr lang="en" sz="1200"/>
              <a:t>Cas9 is an RNA-guided endonuclease that makes double-stranded breaks at specific sites. </a:t>
            </a:r>
            <a:endParaRPr sz="1200"/>
          </a:p>
          <a:p>
            <a:pPr indent="-304800" lvl="0" marL="457200" rtl="0" algn="l">
              <a:spcBef>
                <a:spcPts val="0"/>
              </a:spcBef>
              <a:spcAft>
                <a:spcPts val="0"/>
              </a:spcAft>
              <a:buSzPts val="1200"/>
              <a:buChar char="●"/>
            </a:pPr>
            <a:r>
              <a:rPr lang="en" sz="1200"/>
              <a:t>Guide RNAs (gRNA) can be engineered target Cas9 to specific DNA sequences that precede PAM sites (NGG).</a:t>
            </a:r>
            <a:endParaRPr sz="1200"/>
          </a:p>
          <a:p>
            <a:pPr indent="-304800" lvl="0" marL="457200" rtl="0" algn="l">
              <a:spcBef>
                <a:spcPts val="0"/>
              </a:spcBef>
              <a:spcAft>
                <a:spcPts val="0"/>
              </a:spcAft>
              <a:buSzPts val="1200"/>
              <a:buChar char="●"/>
            </a:pPr>
            <a:r>
              <a:rPr lang="en" sz="1200"/>
              <a:t>One way to make genomic edits leverages homology directed repair to integrate an engineered repair template that eliminates the PAM site and subsequent retargeting. </a:t>
            </a:r>
            <a:endParaRPr sz="1200"/>
          </a:p>
        </p:txBody>
      </p:sp>
      <p:sp>
        <p:nvSpPr>
          <p:cNvPr id="489" name="Google Shape;489;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0" name="Google Shape;490;p65"/>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DNA: </a:t>
            </a:r>
            <a:endParaRPr/>
          </a:p>
          <a:p>
            <a:pPr indent="0" lvl="0" marL="0" rtl="0" algn="l">
              <a:spcBef>
                <a:spcPts val="0"/>
              </a:spcBef>
              <a:spcAft>
                <a:spcPts val="0"/>
              </a:spcAft>
              <a:buNone/>
            </a:pPr>
            <a:r>
              <a:rPr lang="en"/>
              <a:t>Using CRISPR-</a:t>
            </a:r>
            <a:r>
              <a:rPr lang="en"/>
              <a:t>Cas9</a:t>
            </a:r>
            <a:r>
              <a:rPr lang="en"/>
              <a:t> to make precise genome edits</a:t>
            </a:r>
            <a:endParaRPr/>
          </a:p>
        </p:txBody>
      </p:sp>
      <p:pic>
        <p:nvPicPr>
          <p:cNvPr id="491" name="Google Shape;491;p65"/>
          <p:cNvPicPr preferRelativeResize="0"/>
          <p:nvPr/>
        </p:nvPicPr>
        <p:blipFill>
          <a:blip r:embed="rId6">
            <a:alphaModFix/>
          </a:blip>
          <a:stretch>
            <a:fillRect/>
          </a:stretch>
        </p:blipFill>
        <p:spPr>
          <a:xfrm>
            <a:off x="5923625" y="1113450"/>
            <a:ext cx="2548817" cy="3823225"/>
          </a:xfrm>
          <a:prstGeom prst="rect">
            <a:avLst/>
          </a:prstGeom>
          <a:noFill/>
          <a:ln>
            <a:noFill/>
          </a:ln>
        </p:spPr>
      </p:pic>
      <p:sp>
        <p:nvSpPr>
          <p:cNvPr id="492" name="Google Shape;492;p65"/>
          <p:cNvSpPr txBox="1"/>
          <p:nvPr/>
        </p:nvSpPr>
        <p:spPr>
          <a:xfrm>
            <a:off x="311701" y="4819500"/>
            <a:ext cx="3849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a:ea typeface="Roboto"/>
                <a:cs typeface="Roboto"/>
                <a:sym typeface="Roboto"/>
              </a:rPr>
              <a:t>Joshua Atkinson, University of Southern California</a:t>
            </a:r>
            <a:endParaRPr sz="1200">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 Tools for Biomolecular Engineering</a:t>
            </a:r>
            <a:endParaRPr/>
          </a:p>
        </p:txBody>
      </p:sp>
      <p:sp>
        <p:nvSpPr>
          <p:cNvPr id="498" name="Google Shape;498;p66"/>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What are our current tools for Biomolecular Engineering?</a:t>
            </a:r>
            <a:endParaRPr/>
          </a:p>
          <a:p>
            <a:pPr indent="-342900" lvl="0" marL="457200" rtl="0" algn="l">
              <a:lnSpc>
                <a:spcPct val="150000"/>
              </a:lnSpc>
              <a:spcBef>
                <a:spcPts val="0"/>
              </a:spcBef>
              <a:spcAft>
                <a:spcPts val="0"/>
              </a:spcAft>
              <a:buSzPts val="1800"/>
              <a:buChar char="●"/>
            </a:pPr>
            <a:r>
              <a:rPr lang="en"/>
              <a:t>Tools enable a Biomolecular Engineering DBTL</a:t>
            </a:r>
            <a:endParaRPr/>
          </a:p>
          <a:p>
            <a:pPr indent="-317500" lvl="1" marL="914400" rtl="0" algn="l">
              <a:lnSpc>
                <a:spcPct val="150000"/>
              </a:lnSpc>
              <a:spcBef>
                <a:spcPts val="0"/>
              </a:spcBef>
              <a:spcAft>
                <a:spcPts val="0"/>
              </a:spcAft>
              <a:buSzPts val="1400"/>
              <a:buChar char="○"/>
            </a:pPr>
            <a:r>
              <a:rPr lang="en"/>
              <a:t>Comprehensive Mutagenesis libraries</a:t>
            </a:r>
            <a:endParaRPr/>
          </a:p>
          <a:p>
            <a:pPr indent="-317500" lvl="1" marL="914400" rtl="0" algn="l">
              <a:lnSpc>
                <a:spcPct val="150000"/>
              </a:lnSpc>
              <a:spcBef>
                <a:spcPts val="0"/>
              </a:spcBef>
              <a:spcAft>
                <a:spcPts val="0"/>
              </a:spcAft>
              <a:buSzPts val="1400"/>
              <a:buChar char="○"/>
            </a:pPr>
            <a:r>
              <a:rPr lang="en"/>
              <a:t>Functional Screens</a:t>
            </a:r>
            <a:endParaRPr/>
          </a:p>
          <a:p>
            <a:pPr indent="-317500" lvl="1" marL="914400" rtl="0" algn="l">
              <a:lnSpc>
                <a:spcPct val="150000"/>
              </a:lnSpc>
              <a:spcBef>
                <a:spcPts val="0"/>
              </a:spcBef>
              <a:spcAft>
                <a:spcPts val="0"/>
              </a:spcAft>
              <a:buSzPts val="1400"/>
              <a:buChar char="○"/>
            </a:pPr>
            <a:r>
              <a:rPr lang="en"/>
              <a:t>Functional Selections </a:t>
            </a:r>
            <a:endParaRPr/>
          </a:p>
          <a:p>
            <a:pPr indent="-317500" lvl="1" marL="914400" rtl="0" algn="l">
              <a:lnSpc>
                <a:spcPct val="150000"/>
              </a:lnSpc>
              <a:spcBef>
                <a:spcPts val="0"/>
              </a:spcBef>
              <a:spcAft>
                <a:spcPts val="0"/>
              </a:spcAft>
              <a:buSzPts val="1400"/>
              <a:buChar char="○"/>
            </a:pPr>
            <a:r>
              <a:rPr lang="en"/>
              <a:t>Directed Evolution</a:t>
            </a:r>
            <a:endParaRPr/>
          </a:p>
        </p:txBody>
      </p:sp>
      <p:pic>
        <p:nvPicPr>
          <p:cNvPr id="499" name="Google Shape;499;p66"/>
          <p:cNvPicPr preferRelativeResize="0"/>
          <p:nvPr/>
        </p:nvPicPr>
        <p:blipFill rotWithShape="1">
          <a:blip r:embed="rId3">
            <a:alphaModFix/>
          </a:blip>
          <a:srcRect b="26459" l="24175" r="23564" t="22509"/>
          <a:stretch/>
        </p:blipFill>
        <p:spPr>
          <a:xfrm>
            <a:off x="5332125" y="1331750"/>
            <a:ext cx="2412600" cy="2355300"/>
          </a:xfrm>
          <a:prstGeom prst="ellipse">
            <a:avLst/>
          </a:prstGeom>
          <a:noFill/>
          <a:ln>
            <a:noFill/>
          </a:ln>
        </p:spPr>
      </p:pic>
      <p:sp>
        <p:nvSpPr>
          <p:cNvPr id="500" name="Google Shape;500;p66"/>
          <p:cNvSpPr/>
          <p:nvPr/>
        </p:nvSpPr>
        <p:spPr>
          <a:xfrm rot="10800000">
            <a:off x="5359726" y="1644233"/>
            <a:ext cx="2348650" cy="2055075"/>
          </a:xfrm>
          <a:custGeom>
            <a:rect b="b" l="l" r="r" t="t"/>
            <a:pathLst>
              <a:path extrusionOk="0" h="82203" w="93946">
                <a:moveTo>
                  <a:pt x="37813" y="56602"/>
                </a:moveTo>
                <a:lnTo>
                  <a:pt x="12213" y="82203"/>
                </a:lnTo>
                <a:lnTo>
                  <a:pt x="6342" y="72338"/>
                </a:lnTo>
                <a:lnTo>
                  <a:pt x="0" y="57072"/>
                </a:lnTo>
                <a:lnTo>
                  <a:pt x="470" y="41571"/>
                </a:lnTo>
                <a:lnTo>
                  <a:pt x="4698" y="23487"/>
                </a:lnTo>
                <a:lnTo>
                  <a:pt x="20199" y="8221"/>
                </a:lnTo>
                <a:lnTo>
                  <a:pt x="41336" y="0"/>
                </a:lnTo>
                <a:lnTo>
                  <a:pt x="65292" y="3993"/>
                </a:lnTo>
                <a:lnTo>
                  <a:pt x="80793" y="14797"/>
                </a:lnTo>
                <a:lnTo>
                  <a:pt x="92771" y="32646"/>
                </a:lnTo>
                <a:lnTo>
                  <a:pt x="93946" y="57072"/>
                </a:lnTo>
                <a:lnTo>
                  <a:pt x="83377" y="77975"/>
                </a:lnTo>
                <a:lnTo>
                  <a:pt x="79854" y="81263"/>
                </a:lnTo>
                <a:lnTo>
                  <a:pt x="55898" y="57307"/>
                </a:lnTo>
                <a:lnTo>
                  <a:pt x="53079" y="58951"/>
                </a:lnTo>
                <a:lnTo>
                  <a:pt x="50026" y="60125"/>
                </a:lnTo>
                <a:lnTo>
                  <a:pt x="44390" y="60125"/>
                </a:lnTo>
                <a:lnTo>
                  <a:pt x="41101" y="59421"/>
                </a:lnTo>
                <a:close/>
              </a:path>
            </a:pathLst>
          </a:custGeom>
          <a:solidFill>
            <a:srgbClr val="FFFFFF">
              <a:alpha val="86520"/>
            </a:srgbClr>
          </a:solidFill>
          <a:ln cap="flat" cmpd="sng" w="9525">
            <a:solidFill>
              <a:srgbClr val="FFFFFF"/>
            </a:solidFill>
            <a:prstDash val="solid"/>
            <a:round/>
            <a:headEnd len="med" w="med" type="none"/>
            <a:tailEnd len="med" w="med" type="none"/>
          </a:ln>
        </p:spPr>
      </p:sp>
      <p:sp>
        <p:nvSpPr>
          <p:cNvPr id="501" name="Google Shape;501;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02" name="Google Shape;502;p66"/>
          <p:cNvSpPr txBox="1"/>
          <p:nvPr/>
        </p:nvSpPr>
        <p:spPr>
          <a:xfrm>
            <a:off x="311700" y="4667575"/>
            <a:ext cx="4259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Engineering Biology Research Consortium (2019). </a:t>
            </a:r>
            <a:r>
              <a:rPr i="1" lang="en" sz="600">
                <a:latin typeface="Roboto"/>
                <a:ea typeface="Roboto"/>
                <a:cs typeface="Roboto"/>
                <a:sym typeface="Roboto"/>
              </a:rPr>
              <a:t>Engineering Biology: A Research Roadmap for the Next-Generation Bioeconomy</a:t>
            </a:r>
            <a:r>
              <a:rPr lang="en" sz="600">
                <a:latin typeface="Roboto"/>
                <a:ea typeface="Roboto"/>
                <a:cs typeface="Roboto"/>
                <a:sym typeface="Roboto"/>
              </a:rPr>
              <a:t>. Retrieved from http://roadmap.ebrc.org. doi: 10.25498/E4159B</a:t>
            </a:r>
            <a:r>
              <a:rPr lang="en" sz="700">
                <a:latin typeface="Roboto"/>
                <a:ea typeface="Roboto"/>
                <a:cs typeface="Roboto"/>
                <a:sym typeface="Roboto"/>
              </a:rPr>
              <a:t>.</a:t>
            </a:r>
            <a:endParaRPr sz="700">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67"/>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Biomolecular Engineering: </a:t>
            </a:r>
            <a:endParaRPr/>
          </a:p>
          <a:p>
            <a:pPr indent="0" lvl="0" marL="0" rtl="0" algn="l">
              <a:spcBef>
                <a:spcPts val="0"/>
              </a:spcBef>
              <a:spcAft>
                <a:spcPts val="0"/>
              </a:spcAft>
              <a:buNone/>
            </a:pPr>
            <a:r>
              <a:rPr lang="en"/>
              <a:t>Natural</a:t>
            </a:r>
            <a:r>
              <a:rPr lang="en"/>
              <a:t> Macromolecules</a:t>
            </a:r>
            <a:endParaRPr/>
          </a:p>
        </p:txBody>
      </p:sp>
      <p:sp>
        <p:nvSpPr>
          <p:cNvPr id="508" name="Google Shape;508;p67"/>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Natural macromolecules including proteins and RNAs can be engineered to have new properties (</a:t>
            </a:r>
            <a:r>
              <a:rPr i="1" lang="en" sz="1600"/>
              <a:t>e.g., </a:t>
            </a:r>
            <a:r>
              <a:rPr lang="en" sz="1600"/>
              <a:t>thermostability) or perform new functions (</a:t>
            </a:r>
            <a:r>
              <a:rPr i="1" lang="en" sz="1600"/>
              <a:t>e.g., </a:t>
            </a:r>
            <a:r>
              <a:rPr lang="en" sz="1600"/>
              <a:t>binding, catalysis</a:t>
            </a:r>
            <a:r>
              <a:rPr i="1" lang="en" sz="1600"/>
              <a:t>)</a:t>
            </a:r>
            <a:endParaRPr sz="1600"/>
          </a:p>
          <a:p>
            <a:pPr indent="-330200" lvl="0" marL="457200" rtl="0" algn="l">
              <a:spcBef>
                <a:spcPts val="0"/>
              </a:spcBef>
              <a:spcAft>
                <a:spcPts val="0"/>
              </a:spcAft>
              <a:buSzPts val="1600"/>
              <a:buChar char="●"/>
            </a:pPr>
            <a:r>
              <a:rPr lang="en" sz="1600"/>
              <a:t>Directed evolution can be used to tailor the function of proteins through rounds of sequence diversification, selection for function, and amplification of </a:t>
            </a:r>
            <a:endParaRPr sz="1600"/>
          </a:p>
        </p:txBody>
      </p:sp>
      <p:sp>
        <p:nvSpPr>
          <p:cNvPr id="509" name="Google Shape;509;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10" name="Google Shape;510;p67"/>
          <p:cNvPicPr preferRelativeResize="0"/>
          <p:nvPr/>
        </p:nvPicPr>
        <p:blipFill>
          <a:blip r:embed="rId3">
            <a:alphaModFix/>
          </a:blip>
          <a:stretch>
            <a:fillRect/>
          </a:stretch>
        </p:blipFill>
        <p:spPr>
          <a:xfrm>
            <a:off x="4808174" y="1089250"/>
            <a:ext cx="3664277" cy="4054252"/>
          </a:xfrm>
          <a:prstGeom prst="rect">
            <a:avLst/>
          </a:prstGeom>
          <a:noFill/>
          <a:ln>
            <a:noFill/>
          </a:ln>
        </p:spPr>
      </p:pic>
      <p:sp>
        <p:nvSpPr>
          <p:cNvPr id="511" name="Google Shape;511;p67"/>
          <p:cNvSpPr txBox="1"/>
          <p:nvPr/>
        </p:nvSpPr>
        <p:spPr>
          <a:xfrm>
            <a:off x="3432969" y="4838050"/>
            <a:ext cx="13752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latin typeface="Roboto"/>
                <a:ea typeface="Roboto"/>
                <a:cs typeface="Roboto"/>
                <a:sym typeface="Roboto"/>
                <a:hlinkClick r:id="rId4"/>
              </a:rPr>
              <a:t>The Nobel Prize.</a:t>
            </a:r>
            <a:endParaRPr sz="1200">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8"/>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Entirely new protein sequences not seen in nature can be generated through </a:t>
            </a:r>
            <a:r>
              <a:rPr i="1" lang="en"/>
              <a:t>de novo</a:t>
            </a:r>
            <a:r>
              <a:rPr lang="en"/>
              <a:t> </a:t>
            </a:r>
            <a:r>
              <a:rPr lang="en"/>
              <a:t>protein design </a:t>
            </a:r>
            <a:endParaRPr/>
          </a:p>
          <a:p>
            <a:pPr indent="-342900" lvl="0" marL="457200" rtl="0" algn="l">
              <a:spcBef>
                <a:spcPts val="0"/>
              </a:spcBef>
              <a:spcAft>
                <a:spcPts val="0"/>
              </a:spcAft>
              <a:buSzPts val="1800"/>
              <a:buChar char="●"/>
            </a:pPr>
            <a:r>
              <a:rPr i="1" lang="en">
                <a:solidFill>
                  <a:schemeClr val="dk1"/>
                </a:solidFill>
              </a:rPr>
              <a:t>De novo </a:t>
            </a:r>
            <a:r>
              <a:rPr lang="en">
                <a:solidFill>
                  <a:schemeClr val="dk1"/>
                </a:solidFill>
              </a:rPr>
              <a:t>design </a:t>
            </a:r>
            <a:r>
              <a:rPr lang="en"/>
              <a:t>enables exploration of protein sequence space beyond what nature has itself explored</a:t>
            </a:r>
            <a:endParaRPr/>
          </a:p>
        </p:txBody>
      </p:sp>
      <p:sp>
        <p:nvSpPr>
          <p:cNvPr id="517" name="Google Shape;517;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8" name="Google Shape;518;p68"/>
          <p:cNvSpPr txBox="1"/>
          <p:nvPr>
            <p:ph idx="1" type="body"/>
          </p:nvPr>
        </p:nvSpPr>
        <p:spPr>
          <a:xfrm>
            <a:off x="3793800" y="4819825"/>
            <a:ext cx="5038500" cy="237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u="sng">
                <a:solidFill>
                  <a:schemeClr val="hlink"/>
                </a:solidFill>
                <a:hlinkClick r:id="rId3"/>
              </a:rPr>
              <a:t>Pan X. and Kortemme T. </a:t>
            </a:r>
            <a:r>
              <a:rPr i="1" lang="en" sz="1200" u="sng">
                <a:solidFill>
                  <a:schemeClr val="hlink"/>
                </a:solidFill>
                <a:hlinkClick r:id="rId4"/>
              </a:rPr>
              <a:t>JBC Reviews</a:t>
            </a:r>
            <a:r>
              <a:rPr lang="en" sz="1200" u="sng">
                <a:solidFill>
                  <a:schemeClr val="hlink"/>
                </a:solidFill>
                <a:hlinkClick r:id="rId5"/>
              </a:rPr>
              <a:t> (2021) 296 100558</a:t>
            </a:r>
            <a:endParaRPr sz="1200">
              <a:solidFill>
                <a:schemeClr val="dk1"/>
              </a:solidFill>
            </a:endParaRPr>
          </a:p>
        </p:txBody>
      </p:sp>
      <p:sp>
        <p:nvSpPr>
          <p:cNvPr id="519" name="Google Shape;519;p68"/>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Biomolecular Engineering: </a:t>
            </a:r>
            <a:endParaRPr/>
          </a:p>
          <a:p>
            <a:pPr indent="0" lvl="0" marL="0" rtl="0" algn="l">
              <a:spcBef>
                <a:spcPts val="0"/>
              </a:spcBef>
              <a:spcAft>
                <a:spcPts val="0"/>
              </a:spcAft>
              <a:buNone/>
            </a:pPr>
            <a:r>
              <a:rPr lang="en"/>
              <a:t>Unnatural Macromolecules</a:t>
            </a:r>
            <a:endParaRPr/>
          </a:p>
        </p:txBody>
      </p:sp>
      <p:pic>
        <p:nvPicPr>
          <p:cNvPr id="520" name="Google Shape;520;p68"/>
          <p:cNvPicPr preferRelativeResize="0"/>
          <p:nvPr/>
        </p:nvPicPr>
        <p:blipFill>
          <a:blip r:embed="rId6">
            <a:alphaModFix/>
          </a:blip>
          <a:stretch>
            <a:fillRect/>
          </a:stretch>
        </p:blipFill>
        <p:spPr>
          <a:xfrm>
            <a:off x="4667650" y="1444075"/>
            <a:ext cx="4267201" cy="283318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9"/>
          <p:cNvSpPr txBox="1"/>
          <p:nvPr>
            <p:ph idx="1" type="body"/>
          </p:nvPr>
        </p:nvSpPr>
        <p:spPr>
          <a:xfrm>
            <a:off x="311700" y="1152475"/>
            <a:ext cx="34275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In addition to individual biomolecules large scale networks of biomolecules</a:t>
            </a:r>
            <a:endParaRPr sz="1600"/>
          </a:p>
          <a:p>
            <a:pPr indent="-330200" lvl="0" marL="457200" rtl="0" algn="l">
              <a:spcBef>
                <a:spcPts val="0"/>
              </a:spcBef>
              <a:spcAft>
                <a:spcPts val="0"/>
              </a:spcAft>
              <a:buSzPts val="1600"/>
              <a:buChar char="●"/>
            </a:pPr>
            <a:r>
              <a:rPr lang="en" sz="1600"/>
              <a:t>Novel </a:t>
            </a:r>
            <a:r>
              <a:rPr lang="en" sz="1600"/>
              <a:t>metabolic</a:t>
            </a:r>
            <a:r>
              <a:rPr lang="en" sz="1600"/>
              <a:t> pathways can be constructed using </a:t>
            </a:r>
            <a:r>
              <a:rPr lang="en" sz="1600"/>
              <a:t>retrosynthesis</a:t>
            </a:r>
            <a:r>
              <a:rPr lang="en" sz="1600"/>
              <a:t> approaches</a:t>
            </a:r>
            <a:endParaRPr sz="1600"/>
          </a:p>
          <a:p>
            <a:pPr indent="-330200" lvl="0" marL="457200" rtl="0" algn="l">
              <a:spcBef>
                <a:spcPts val="0"/>
              </a:spcBef>
              <a:spcAft>
                <a:spcPts val="0"/>
              </a:spcAft>
              <a:buSzPts val="1600"/>
              <a:buChar char="●"/>
            </a:pPr>
            <a:r>
              <a:rPr lang="en" sz="1600"/>
              <a:t>Combinatorial libraries can be used to optimize expression of pathways proteins</a:t>
            </a:r>
            <a:endParaRPr sz="1600"/>
          </a:p>
          <a:p>
            <a:pPr indent="-330200" lvl="0" marL="457200" rtl="0" algn="l">
              <a:spcBef>
                <a:spcPts val="0"/>
              </a:spcBef>
              <a:spcAft>
                <a:spcPts val="0"/>
              </a:spcAft>
              <a:buSzPts val="1600"/>
              <a:buChar char="●"/>
            </a:pPr>
            <a:r>
              <a:rPr lang="en" sz="1600"/>
              <a:t>Adaptive laboratory evolution can be used to optimize the host genome for improved yield of a target molecule</a:t>
            </a:r>
            <a:endParaRPr sz="1600"/>
          </a:p>
        </p:txBody>
      </p:sp>
      <p:sp>
        <p:nvSpPr>
          <p:cNvPr id="526" name="Google Shape;526;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27" name="Google Shape;527;p69"/>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Biomolecular Engineering: </a:t>
            </a:r>
            <a:endParaRPr/>
          </a:p>
          <a:p>
            <a:pPr indent="0" lvl="0" marL="0" rtl="0" algn="l">
              <a:spcBef>
                <a:spcPts val="0"/>
              </a:spcBef>
              <a:spcAft>
                <a:spcPts val="0"/>
              </a:spcAft>
              <a:buNone/>
            </a:pPr>
            <a:r>
              <a:rPr lang="en"/>
              <a:t>Circuits and Pathways</a:t>
            </a:r>
            <a:endParaRPr/>
          </a:p>
        </p:txBody>
      </p:sp>
      <p:sp>
        <p:nvSpPr>
          <p:cNvPr id="528" name="Google Shape;528;p69"/>
          <p:cNvSpPr txBox="1"/>
          <p:nvPr>
            <p:ph idx="1" type="body"/>
          </p:nvPr>
        </p:nvSpPr>
        <p:spPr>
          <a:xfrm>
            <a:off x="3720000" y="4819825"/>
            <a:ext cx="5038500" cy="237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u="sng">
                <a:solidFill>
                  <a:schemeClr val="hlink"/>
                </a:solidFill>
                <a:hlinkClick r:id="rId3"/>
              </a:rPr>
              <a:t>Gurdo N., Volke D.C., Nikel P.I. (2022) </a:t>
            </a:r>
            <a:r>
              <a:rPr i="1" lang="en" sz="1200" u="sng">
                <a:solidFill>
                  <a:schemeClr val="hlink"/>
                </a:solidFill>
                <a:hlinkClick r:id="rId4"/>
              </a:rPr>
              <a:t>Trends in Biotechnology </a:t>
            </a:r>
            <a:endParaRPr sz="1200">
              <a:solidFill>
                <a:schemeClr val="dk1"/>
              </a:solidFill>
            </a:endParaRPr>
          </a:p>
        </p:txBody>
      </p:sp>
      <p:pic>
        <p:nvPicPr>
          <p:cNvPr id="529" name="Google Shape;529;p69"/>
          <p:cNvPicPr preferRelativeResize="0"/>
          <p:nvPr/>
        </p:nvPicPr>
        <p:blipFill>
          <a:blip r:embed="rId5">
            <a:alphaModFix/>
          </a:blip>
          <a:stretch>
            <a:fillRect/>
          </a:stretch>
        </p:blipFill>
        <p:spPr>
          <a:xfrm>
            <a:off x="3877425" y="1396413"/>
            <a:ext cx="5100001" cy="292851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0"/>
          <p:cNvSpPr txBox="1"/>
          <p:nvPr>
            <p:ph type="title"/>
          </p:nvPr>
        </p:nvSpPr>
        <p:spPr>
          <a:xfrm>
            <a:off x="265500" y="15294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Concept 1-4</a:t>
            </a:r>
            <a:endParaRPr/>
          </a:p>
        </p:txBody>
      </p:sp>
      <p:sp>
        <p:nvSpPr>
          <p:cNvPr id="535" name="Google Shape;535;p70"/>
          <p:cNvSpPr txBox="1"/>
          <p:nvPr>
            <p:ph idx="1" type="subTitle"/>
          </p:nvPr>
        </p:nvSpPr>
        <p:spPr>
          <a:xfrm>
            <a:off x="4739925" y="1370450"/>
            <a:ext cx="4045200" cy="180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Core Tools Part 2:</a:t>
            </a:r>
            <a:endParaRPr/>
          </a:p>
          <a:p>
            <a:pPr indent="0" lvl="0" marL="0" rtl="0" algn="ctr">
              <a:spcBef>
                <a:spcPts val="0"/>
              </a:spcBef>
              <a:spcAft>
                <a:spcPts val="0"/>
              </a:spcAft>
              <a:buNone/>
            </a:pPr>
            <a:r>
              <a:rPr b="0" lang="en"/>
              <a:t>Host Engineering,</a:t>
            </a:r>
            <a:endParaRPr b="0"/>
          </a:p>
          <a:p>
            <a:pPr indent="0" lvl="0" marL="0" rtl="0" algn="ctr">
              <a:spcBef>
                <a:spcPts val="0"/>
              </a:spcBef>
              <a:spcAft>
                <a:spcPts val="0"/>
              </a:spcAft>
              <a:buNone/>
            </a:pPr>
            <a:r>
              <a:rPr b="0" lang="en"/>
              <a:t>Data Science</a:t>
            </a:r>
            <a:endParaRPr b="0"/>
          </a:p>
        </p:txBody>
      </p:sp>
      <p:sp>
        <p:nvSpPr>
          <p:cNvPr id="536" name="Google Shape;536;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Engineering Biology?</a:t>
            </a:r>
            <a:endParaRPr/>
          </a:p>
        </p:txBody>
      </p:sp>
      <p:sp>
        <p:nvSpPr>
          <p:cNvPr id="137" name="Google Shape;137;p26"/>
          <p:cNvSpPr txBox="1"/>
          <p:nvPr>
            <p:ph idx="1" type="body"/>
          </p:nvPr>
        </p:nvSpPr>
        <p:spPr>
          <a:xfrm>
            <a:off x="311700" y="1152475"/>
            <a:ext cx="8520600" cy="3827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solidFill>
                  <a:schemeClr val="dk1"/>
                </a:solidFill>
                <a:latin typeface="Arial"/>
                <a:ea typeface="Arial"/>
                <a:cs typeface="Arial"/>
                <a:sym typeface="Arial"/>
              </a:rPr>
              <a:t>Engineering Biology (a broader term for Synthetic Biology</a:t>
            </a:r>
            <a:r>
              <a:rPr lang="en" sz="1300">
                <a:solidFill>
                  <a:schemeClr val="dk1"/>
                </a:solidFill>
                <a:latin typeface="Arial"/>
                <a:ea typeface="Arial"/>
                <a:cs typeface="Arial"/>
                <a:sym typeface="Arial"/>
              </a:rPr>
              <a:t>) is the </a:t>
            </a:r>
            <a:r>
              <a:rPr b="1" lang="en" sz="1300">
                <a:solidFill>
                  <a:schemeClr val="dk1"/>
                </a:solidFill>
                <a:latin typeface="Arial"/>
                <a:ea typeface="Arial"/>
                <a:cs typeface="Arial"/>
                <a:sym typeface="Arial"/>
              </a:rPr>
              <a:t>design and construction of new biological entities</a:t>
            </a:r>
            <a:r>
              <a:rPr lang="en" sz="1300">
                <a:solidFill>
                  <a:schemeClr val="dk1"/>
                </a:solidFill>
                <a:latin typeface="Arial"/>
                <a:ea typeface="Arial"/>
                <a:cs typeface="Arial"/>
                <a:sym typeface="Arial"/>
              </a:rPr>
              <a:t> such as enzymes, genetic circuits, and cells or the redesign of existing biological systems. </a:t>
            </a:r>
            <a:endParaRPr sz="13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lang="en" sz="1300">
                <a:solidFill>
                  <a:schemeClr val="dk1"/>
                </a:solidFill>
                <a:latin typeface="Arial"/>
                <a:ea typeface="Arial"/>
                <a:cs typeface="Arial"/>
                <a:sym typeface="Arial"/>
              </a:rPr>
              <a:t>Engineering biology </a:t>
            </a:r>
            <a:r>
              <a:rPr b="1" lang="en" sz="1300">
                <a:solidFill>
                  <a:schemeClr val="dk1"/>
                </a:solidFill>
                <a:latin typeface="Arial"/>
                <a:ea typeface="Arial"/>
                <a:cs typeface="Arial"/>
                <a:sym typeface="Arial"/>
              </a:rPr>
              <a:t>builds on the advances</a:t>
            </a:r>
            <a:r>
              <a:rPr lang="en" sz="1300">
                <a:solidFill>
                  <a:schemeClr val="dk1"/>
                </a:solidFill>
                <a:latin typeface="Arial"/>
                <a:ea typeface="Arial"/>
                <a:cs typeface="Arial"/>
                <a:sym typeface="Arial"/>
              </a:rPr>
              <a:t> in molecular, cell, and systems biology and </a:t>
            </a:r>
            <a:r>
              <a:rPr b="1" lang="en" sz="1300">
                <a:solidFill>
                  <a:schemeClr val="dk1"/>
                </a:solidFill>
                <a:latin typeface="Arial"/>
                <a:ea typeface="Arial"/>
                <a:cs typeface="Arial"/>
                <a:sym typeface="Arial"/>
              </a:rPr>
              <a:t>seeks to transform </a:t>
            </a:r>
            <a:r>
              <a:rPr lang="en" sz="1300">
                <a:solidFill>
                  <a:schemeClr val="dk1"/>
                </a:solidFill>
                <a:latin typeface="Arial"/>
                <a:ea typeface="Arial"/>
                <a:cs typeface="Arial"/>
                <a:sym typeface="Arial"/>
              </a:rPr>
              <a:t>biology in the same way that synthesis transformed chemistry and integrated circuit design transformed computing. </a:t>
            </a:r>
            <a:endParaRPr sz="13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lang="en" sz="1300">
                <a:solidFill>
                  <a:schemeClr val="dk1"/>
                </a:solidFill>
                <a:latin typeface="Arial"/>
                <a:ea typeface="Arial"/>
                <a:cs typeface="Arial"/>
                <a:sym typeface="Arial"/>
              </a:rPr>
              <a:t>The element that distinguishes engineering biology from traditional molecular and cellular biology is the </a:t>
            </a:r>
            <a:r>
              <a:rPr b="1" lang="en" sz="1300">
                <a:solidFill>
                  <a:schemeClr val="dk1"/>
                </a:solidFill>
                <a:latin typeface="Arial"/>
                <a:ea typeface="Arial"/>
                <a:cs typeface="Arial"/>
                <a:sym typeface="Arial"/>
              </a:rPr>
              <a:t>focus on the design and construction of core components</a:t>
            </a:r>
            <a:r>
              <a:rPr lang="en" sz="1300">
                <a:solidFill>
                  <a:schemeClr val="dk1"/>
                </a:solidFill>
                <a:latin typeface="Arial"/>
                <a:ea typeface="Arial"/>
                <a:cs typeface="Arial"/>
                <a:sym typeface="Arial"/>
              </a:rPr>
              <a:t> (e.g., parts of enzymes, genetic circuits, metabolic pathways) that can be modeled, understood, and tuned to meet specific performance criteria, and the assembly of these smaller parts and devices into larger integrated systems to solve specific problems. </a:t>
            </a:r>
            <a:endParaRPr sz="13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lang="en" sz="1300">
                <a:solidFill>
                  <a:schemeClr val="dk1"/>
                </a:solidFill>
                <a:latin typeface="Arial"/>
                <a:ea typeface="Arial"/>
                <a:cs typeface="Arial"/>
                <a:sym typeface="Arial"/>
              </a:rPr>
              <a:t>Unlike many other areas of engineering, biology is incredibly non-linear and less predictable, and there is less knowledge of the parts and how they interact. </a:t>
            </a:r>
            <a:endParaRPr sz="1300">
              <a:solidFill>
                <a:schemeClr val="dk1"/>
              </a:solidFill>
              <a:latin typeface="Arial"/>
              <a:ea typeface="Arial"/>
              <a:cs typeface="Arial"/>
              <a:sym typeface="Arial"/>
            </a:endParaRPr>
          </a:p>
          <a:p>
            <a:pPr indent="0" lvl="0" marL="0" rtl="0" algn="l">
              <a:lnSpc>
                <a:spcPct val="100000"/>
              </a:lnSpc>
              <a:spcBef>
                <a:spcPts val="1000"/>
              </a:spcBef>
              <a:spcAft>
                <a:spcPts val="0"/>
              </a:spcAft>
              <a:buNone/>
            </a:pPr>
            <a:r>
              <a:rPr lang="en" sz="1300">
                <a:solidFill>
                  <a:schemeClr val="dk1"/>
                </a:solidFill>
                <a:latin typeface="Arial"/>
                <a:ea typeface="Arial"/>
                <a:cs typeface="Arial"/>
                <a:sym typeface="Arial"/>
              </a:rPr>
              <a:t>Hence, the overwhelming physical details of natural biology (gene sequences, protein properties, biological systems) must be organized and recast via a set of design rules that hide information and manage complexity, thereby enabling the engineering of many-component integrated biological systems. </a:t>
            </a:r>
            <a:endParaRPr sz="1300">
              <a:solidFill>
                <a:schemeClr val="dk1"/>
              </a:solidFill>
              <a:latin typeface="Arial"/>
              <a:ea typeface="Arial"/>
              <a:cs typeface="Arial"/>
              <a:sym typeface="Arial"/>
            </a:endParaRPr>
          </a:p>
          <a:p>
            <a:pPr indent="0" lvl="0" marL="0" rtl="0" algn="l">
              <a:lnSpc>
                <a:spcPct val="100000"/>
              </a:lnSpc>
              <a:spcBef>
                <a:spcPts val="1000"/>
              </a:spcBef>
              <a:spcAft>
                <a:spcPts val="1000"/>
              </a:spcAft>
              <a:buNone/>
            </a:pPr>
            <a:r>
              <a:rPr lang="en" sz="1300">
                <a:solidFill>
                  <a:schemeClr val="dk1"/>
                </a:solidFill>
                <a:latin typeface="Arial"/>
                <a:ea typeface="Arial"/>
                <a:cs typeface="Arial"/>
                <a:sym typeface="Arial"/>
              </a:rPr>
              <a:t>It is only when this is accomplished that designs of significant scale will be possible.</a:t>
            </a:r>
            <a:endParaRPr sz="2000"/>
          </a:p>
        </p:txBody>
      </p:sp>
      <p:sp>
        <p:nvSpPr>
          <p:cNvPr id="138" name="Google Shape;138;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7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What types of hosts are there?</a:t>
            </a:r>
            <a:endParaRPr/>
          </a:p>
          <a:p>
            <a:pPr indent="-342900" lvl="0" marL="457200" rtl="0" algn="l">
              <a:lnSpc>
                <a:spcPct val="150000"/>
              </a:lnSpc>
              <a:spcBef>
                <a:spcPts val="0"/>
              </a:spcBef>
              <a:spcAft>
                <a:spcPts val="0"/>
              </a:spcAft>
              <a:buSzPts val="1800"/>
              <a:buChar char="●"/>
            </a:pPr>
            <a:r>
              <a:rPr lang="en"/>
              <a:t>Model &amp; non-model systems</a:t>
            </a:r>
            <a:endParaRPr/>
          </a:p>
          <a:p>
            <a:pPr indent="-342900" lvl="0" marL="457200" rtl="0" algn="l">
              <a:lnSpc>
                <a:spcPct val="150000"/>
              </a:lnSpc>
              <a:spcBef>
                <a:spcPts val="0"/>
              </a:spcBef>
              <a:spcAft>
                <a:spcPts val="0"/>
              </a:spcAft>
              <a:buSzPts val="1800"/>
              <a:buChar char="●"/>
            </a:pPr>
            <a:r>
              <a:rPr lang="en"/>
              <a:t>Thinking across scales</a:t>
            </a:r>
            <a:endParaRPr/>
          </a:p>
        </p:txBody>
      </p:sp>
      <p:sp>
        <p:nvSpPr>
          <p:cNvPr id="542" name="Google Shape;542;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 Tools for Host Engineering</a:t>
            </a:r>
            <a:endParaRPr/>
          </a:p>
        </p:txBody>
      </p:sp>
      <p:pic>
        <p:nvPicPr>
          <p:cNvPr id="543" name="Google Shape;543;p71"/>
          <p:cNvPicPr preferRelativeResize="0"/>
          <p:nvPr/>
        </p:nvPicPr>
        <p:blipFill rotWithShape="1">
          <a:blip r:embed="rId3">
            <a:alphaModFix/>
          </a:blip>
          <a:srcRect b="26459" l="24175" r="23564" t="22509"/>
          <a:stretch/>
        </p:blipFill>
        <p:spPr>
          <a:xfrm>
            <a:off x="5332125" y="1331750"/>
            <a:ext cx="2412600" cy="2355300"/>
          </a:xfrm>
          <a:prstGeom prst="ellipse">
            <a:avLst/>
          </a:prstGeom>
          <a:noFill/>
          <a:ln>
            <a:noFill/>
          </a:ln>
        </p:spPr>
      </p:pic>
      <p:sp>
        <p:nvSpPr>
          <p:cNvPr id="544" name="Google Shape;544;p71"/>
          <p:cNvSpPr/>
          <p:nvPr/>
        </p:nvSpPr>
        <p:spPr>
          <a:xfrm rot="-5400000">
            <a:off x="5196151" y="1481850"/>
            <a:ext cx="2348650" cy="2055075"/>
          </a:xfrm>
          <a:custGeom>
            <a:rect b="b" l="l" r="r" t="t"/>
            <a:pathLst>
              <a:path extrusionOk="0" h="82203" w="93946">
                <a:moveTo>
                  <a:pt x="37813" y="56602"/>
                </a:moveTo>
                <a:lnTo>
                  <a:pt x="12213" y="82203"/>
                </a:lnTo>
                <a:lnTo>
                  <a:pt x="6342" y="72338"/>
                </a:lnTo>
                <a:lnTo>
                  <a:pt x="0" y="57072"/>
                </a:lnTo>
                <a:lnTo>
                  <a:pt x="470" y="41571"/>
                </a:lnTo>
                <a:lnTo>
                  <a:pt x="4698" y="23487"/>
                </a:lnTo>
                <a:lnTo>
                  <a:pt x="20199" y="8221"/>
                </a:lnTo>
                <a:lnTo>
                  <a:pt x="41336" y="0"/>
                </a:lnTo>
                <a:lnTo>
                  <a:pt x="65292" y="3993"/>
                </a:lnTo>
                <a:lnTo>
                  <a:pt x="80793" y="14797"/>
                </a:lnTo>
                <a:lnTo>
                  <a:pt x="92771" y="32646"/>
                </a:lnTo>
                <a:lnTo>
                  <a:pt x="93946" y="57072"/>
                </a:lnTo>
                <a:lnTo>
                  <a:pt x="83377" y="77975"/>
                </a:lnTo>
                <a:lnTo>
                  <a:pt x="79854" y="81263"/>
                </a:lnTo>
                <a:lnTo>
                  <a:pt x="55898" y="57307"/>
                </a:lnTo>
                <a:lnTo>
                  <a:pt x="53079" y="58951"/>
                </a:lnTo>
                <a:lnTo>
                  <a:pt x="50026" y="60125"/>
                </a:lnTo>
                <a:lnTo>
                  <a:pt x="44390" y="60125"/>
                </a:lnTo>
                <a:lnTo>
                  <a:pt x="41101" y="59421"/>
                </a:lnTo>
                <a:close/>
              </a:path>
            </a:pathLst>
          </a:custGeom>
          <a:solidFill>
            <a:srgbClr val="FFFFFF">
              <a:alpha val="86520"/>
            </a:srgbClr>
          </a:solidFill>
          <a:ln cap="flat" cmpd="sng" w="9525">
            <a:solidFill>
              <a:srgbClr val="FFFFFF"/>
            </a:solidFill>
            <a:prstDash val="solid"/>
            <a:round/>
            <a:headEnd len="med" w="med" type="none"/>
            <a:tailEnd len="med" w="med" type="none"/>
          </a:ln>
        </p:spPr>
      </p:sp>
      <p:sp>
        <p:nvSpPr>
          <p:cNvPr id="545" name="Google Shape;545;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6" name="Google Shape;546;p71"/>
          <p:cNvSpPr txBox="1"/>
          <p:nvPr/>
        </p:nvSpPr>
        <p:spPr>
          <a:xfrm>
            <a:off x="311700" y="4667575"/>
            <a:ext cx="4259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Engineering Biology Research Consortium (2019). </a:t>
            </a:r>
            <a:r>
              <a:rPr i="1" lang="en" sz="600">
                <a:latin typeface="Roboto"/>
                <a:ea typeface="Roboto"/>
                <a:cs typeface="Roboto"/>
                <a:sym typeface="Roboto"/>
              </a:rPr>
              <a:t>Engineering Biology: A Research Roadmap for the Next-Generation Bioeconomy</a:t>
            </a:r>
            <a:r>
              <a:rPr lang="en" sz="600">
                <a:latin typeface="Roboto"/>
                <a:ea typeface="Roboto"/>
                <a:cs typeface="Roboto"/>
                <a:sym typeface="Roboto"/>
              </a:rPr>
              <a:t>. Retrieved from http://roadmap.ebrc.org. doi: 10.25498/E4159B</a:t>
            </a:r>
            <a:r>
              <a:rPr lang="en" sz="700">
                <a:latin typeface="Roboto"/>
                <a:ea typeface="Roboto"/>
                <a:cs typeface="Roboto"/>
                <a:sym typeface="Roboto"/>
              </a:rPr>
              <a:t>.</a:t>
            </a:r>
            <a:endParaRPr sz="700">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72"/>
          <p:cNvPicPr preferRelativeResize="0"/>
          <p:nvPr/>
        </p:nvPicPr>
        <p:blipFill rotWithShape="1">
          <a:blip r:embed="rId3">
            <a:alphaModFix/>
          </a:blip>
          <a:srcRect b="0" l="76989" r="68" t="0"/>
          <a:stretch/>
        </p:blipFill>
        <p:spPr>
          <a:xfrm>
            <a:off x="1069363" y="1772775"/>
            <a:ext cx="1954724" cy="1913150"/>
          </a:xfrm>
          <a:prstGeom prst="rect">
            <a:avLst/>
          </a:prstGeom>
          <a:noFill/>
          <a:ln>
            <a:noFill/>
          </a:ln>
        </p:spPr>
      </p:pic>
      <p:pic>
        <p:nvPicPr>
          <p:cNvPr id="552" name="Google Shape;552;p72"/>
          <p:cNvPicPr preferRelativeResize="0"/>
          <p:nvPr/>
        </p:nvPicPr>
        <p:blipFill rotWithShape="1">
          <a:blip r:embed="rId3">
            <a:alphaModFix/>
          </a:blip>
          <a:srcRect b="0" l="49911" r="27146" t="0"/>
          <a:stretch/>
        </p:blipFill>
        <p:spPr>
          <a:xfrm>
            <a:off x="3565613" y="1772775"/>
            <a:ext cx="1954724" cy="1913150"/>
          </a:xfrm>
          <a:prstGeom prst="rect">
            <a:avLst/>
          </a:prstGeom>
          <a:noFill/>
          <a:ln>
            <a:noFill/>
          </a:ln>
        </p:spPr>
      </p:pic>
      <p:sp>
        <p:nvSpPr>
          <p:cNvPr id="553" name="Google Shape;553;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Host Engineering</a:t>
            </a:r>
            <a:endParaRPr/>
          </a:p>
        </p:txBody>
      </p:sp>
      <p:sp>
        <p:nvSpPr>
          <p:cNvPr id="554" name="Google Shape;554;p7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Host choice - what can systems do?</a:t>
            </a:r>
            <a:endParaRPr/>
          </a:p>
          <a:p>
            <a:pPr indent="0" lvl="0" marL="0" rtl="0" algn="l">
              <a:spcBef>
                <a:spcPts val="1600"/>
              </a:spcBef>
              <a:spcAft>
                <a:spcPts val="1600"/>
              </a:spcAft>
              <a:buNone/>
            </a:pPr>
            <a:r>
              <a:t/>
            </a:r>
            <a:endParaRPr/>
          </a:p>
        </p:txBody>
      </p:sp>
      <p:sp>
        <p:nvSpPr>
          <p:cNvPr id="555" name="Google Shape;555;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56" name="Google Shape;556;p72"/>
          <p:cNvPicPr preferRelativeResize="0"/>
          <p:nvPr/>
        </p:nvPicPr>
        <p:blipFill rotWithShape="1">
          <a:blip r:embed="rId3">
            <a:alphaModFix/>
          </a:blip>
          <a:srcRect b="0" l="24143" r="52914" t="0"/>
          <a:stretch/>
        </p:blipFill>
        <p:spPr>
          <a:xfrm>
            <a:off x="5965813" y="1732125"/>
            <a:ext cx="1954724" cy="1913150"/>
          </a:xfrm>
          <a:prstGeom prst="rect">
            <a:avLst/>
          </a:prstGeom>
          <a:noFill/>
          <a:ln>
            <a:noFill/>
          </a:ln>
        </p:spPr>
      </p:pic>
      <p:sp>
        <p:nvSpPr>
          <p:cNvPr id="557" name="Google Shape;557;p72"/>
          <p:cNvSpPr txBox="1"/>
          <p:nvPr/>
        </p:nvSpPr>
        <p:spPr>
          <a:xfrm>
            <a:off x="3566763" y="1597375"/>
            <a:ext cx="1726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Roboto"/>
                <a:ea typeface="Roboto"/>
                <a:cs typeface="Roboto"/>
                <a:sym typeface="Roboto"/>
              </a:rPr>
              <a:t>Bacteria</a:t>
            </a:r>
            <a:endParaRPr b="1" sz="1600">
              <a:latin typeface="Roboto"/>
              <a:ea typeface="Roboto"/>
              <a:cs typeface="Roboto"/>
              <a:sym typeface="Roboto"/>
            </a:endParaRPr>
          </a:p>
        </p:txBody>
      </p:sp>
      <p:sp>
        <p:nvSpPr>
          <p:cNvPr id="558" name="Google Shape;558;p72"/>
          <p:cNvSpPr txBox="1"/>
          <p:nvPr/>
        </p:nvSpPr>
        <p:spPr>
          <a:xfrm>
            <a:off x="1053463" y="1597375"/>
            <a:ext cx="1726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Roboto"/>
                <a:ea typeface="Roboto"/>
                <a:cs typeface="Roboto"/>
                <a:sym typeface="Roboto"/>
              </a:rPr>
              <a:t>Cell-free</a:t>
            </a:r>
            <a:endParaRPr b="1" sz="1600">
              <a:latin typeface="Roboto"/>
              <a:ea typeface="Roboto"/>
              <a:cs typeface="Roboto"/>
              <a:sym typeface="Roboto"/>
            </a:endParaRPr>
          </a:p>
        </p:txBody>
      </p:sp>
      <p:sp>
        <p:nvSpPr>
          <p:cNvPr id="559" name="Google Shape;559;p72"/>
          <p:cNvSpPr txBox="1"/>
          <p:nvPr/>
        </p:nvSpPr>
        <p:spPr>
          <a:xfrm>
            <a:off x="3438200" y="3358125"/>
            <a:ext cx="21135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Grows well in bulk</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Model for many diseases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Prokaryotic</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Can’t fold many human proteins</a:t>
            </a:r>
            <a:endParaRPr>
              <a:latin typeface="Roboto"/>
              <a:ea typeface="Roboto"/>
              <a:cs typeface="Roboto"/>
              <a:sym typeface="Roboto"/>
            </a:endParaRPr>
          </a:p>
        </p:txBody>
      </p:sp>
      <p:sp>
        <p:nvSpPr>
          <p:cNvPr id="560" name="Google Shape;560;p72"/>
          <p:cNvSpPr txBox="1"/>
          <p:nvPr/>
        </p:nvSpPr>
        <p:spPr>
          <a:xfrm>
            <a:off x="859837" y="3358125"/>
            <a:ext cx="21135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Can quickly test gene expression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Grow compounds too taxing for cells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Needs to be extracted, purified</a:t>
            </a:r>
            <a:endParaRPr>
              <a:latin typeface="Roboto"/>
              <a:ea typeface="Roboto"/>
              <a:cs typeface="Roboto"/>
              <a:sym typeface="Roboto"/>
            </a:endParaRPr>
          </a:p>
        </p:txBody>
      </p:sp>
      <p:sp>
        <p:nvSpPr>
          <p:cNvPr id="561" name="Google Shape;561;p72"/>
          <p:cNvSpPr txBox="1"/>
          <p:nvPr/>
        </p:nvSpPr>
        <p:spPr>
          <a:xfrm>
            <a:off x="5886413" y="3358125"/>
            <a:ext cx="21135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Grows well in bulk</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Can produce a variety of proteins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Often used in foods (i.e. bread)</a:t>
            </a:r>
            <a:endParaRPr>
              <a:latin typeface="Roboto"/>
              <a:ea typeface="Roboto"/>
              <a:cs typeface="Roboto"/>
              <a:sym typeface="Roboto"/>
            </a:endParaRPr>
          </a:p>
        </p:txBody>
      </p:sp>
      <p:sp>
        <p:nvSpPr>
          <p:cNvPr id="562" name="Google Shape;562;p72"/>
          <p:cNvSpPr txBox="1"/>
          <p:nvPr/>
        </p:nvSpPr>
        <p:spPr>
          <a:xfrm>
            <a:off x="6080063" y="1597375"/>
            <a:ext cx="1726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Roboto"/>
                <a:ea typeface="Roboto"/>
                <a:cs typeface="Roboto"/>
                <a:sym typeface="Roboto"/>
              </a:rPr>
              <a:t>Yeast</a:t>
            </a:r>
            <a:endParaRPr b="1" sz="1600">
              <a:latin typeface="Roboto"/>
              <a:ea typeface="Roboto"/>
              <a:cs typeface="Roboto"/>
              <a:sym typeface="Roboto"/>
            </a:endParaRPr>
          </a:p>
        </p:txBody>
      </p:sp>
      <p:sp>
        <p:nvSpPr>
          <p:cNvPr id="563" name="Google Shape;563;p72"/>
          <p:cNvSpPr txBox="1"/>
          <p:nvPr/>
        </p:nvSpPr>
        <p:spPr>
          <a:xfrm>
            <a:off x="6391075" y="4775200"/>
            <a:ext cx="2291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highlight>
                  <a:srgbClr val="FFFFFF"/>
                </a:highlight>
                <a:latin typeface="Roboto"/>
                <a:ea typeface="Roboto"/>
                <a:cs typeface="Roboto"/>
                <a:sym typeface="Roboto"/>
              </a:rPr>
              <a:t>Created with Biorender.com.</a:t>
            </a:r>
            <a:endParaRPr sz="1200">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73"/>
          <p:cNvPicPr preferRelativeResize="0"/>
          <p:nvPr/>
        </p:nvPicPr>
        <p:blipFill rotWithShape="1">
          <a:blip r:embed="rId3">
            <a:alphaModFix/>
          </a:blip>
          <a:srcRect b="0" l="0" r="79060" t="0"/>
          <a:stretch/>
        </p:blipFill>
        <p:spPr>
          <a:xfrm>
            <a:off x="1046501" y="1749775"/>
            <a:ext cx="1784151" cy="1913150"/>
          </a:xfrm>
          <a:prstGeom prst="rect">
            <a:avLst/>
          </a:prstGeom>
          <a:noFill/>
          <a:ln>
            <a:noFill/>
          </a:ln>
        </p:spPr>
      </p:pic>
      <p:sp>
        <p:nvSpPr>
          <p:cNvPr id="569" name="Google Shape;569;p73"/>
          <p:cNvSpPr txBox="1"/>
          <p:nvPr/>
        </p:nvSpPr>
        <p:spPr>
          <a:xfrm>
            <a:off x="1032964" y="1597375"/>
            <a:ext cx="1726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Roboto"/>
                <a:ea typeface="Roboto"/>
                <a:cs typeface="Roboto"/>
                <a:sym typeface="Roboto"/>
              </a:rPr>
              <a:t>Mammal</a:t>
            </a:r>
            <a:endParaRPr b="1" sz="1600">
              <a:latin typeface="Roboto"/>
              <a:ea typeface="Roboto"/>
              <a:cs typeface="Roboto"/>
              <a:sym typeface="Roboto"/>
            </a:endParaRPr>
          </a:p>
        </p:txBody>
      </p:sp>
      <p:sp>
        <p:nvSpPr>
          <p:cNvPr id="570" name="Google Shape;570;p73"/>
          <p:cNvSpPr txBox="1"/>
          <p:nvPr/>
        </p:nvSpPr>
        <p:spPr>
          <a:xfrm>
            <a:off x="839327" y="3358125"/>
            <a:ext cx="21135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Human protein folding</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Test drug therapies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Difficult to grow in bulk</a:t>
            </a:r>
            <a:endParaRPr>
              <a:latin typeface="Roboto"/>
              <a:ea typeface="Roboto"/>
              <a:cs typeface="Roboto"/>
              <a:sym typeface="Roboto"/>
            </a:endParaRPr>
          </a:p>
        </p:txBody>
      </p:sp>
      <p:pic>
        <p:nvPicPr>
          <p:cNvPr id="571" name="Google Shape;571;p73"/>
          <p:cNvPicPr preferRelativeResize="0"/>
          <p:nvPr/>
        </p:nvPicPr>
        <p:blipFill>
          <a:blip r:embed="rId4">
            <a:alphaModFix/>
          </a:blip>
          <a:stretch>
            <a:fillRect/>
          </a:stretch>
        </p:blipFill>
        <p:spPr>
          <a:xfrm>
            <a:off x="3546962" y="2043784"/>
            <a:ext cx="1784160" cy="1262100"/>
          </a:xfrm>
          <a:prstGeom prst="rect">
            <a:avLst/>
          </a:prstGeom>
          <a:noFill/>
          <a:ln>
            <a:noFill/>
          </a:ln>
        </p:spPr>
      </p:pic>
      <p:sp>
        <p:nvSpPr>
          <p:cNvPr id="572" name="Google Shape;572;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Host Engineering</a:t>
            </a:r>
            <a:endParaRPr/>
          </a:p>
        </p:txBody>
      </p:sp>
      <p:sp>
        <p:nvSpPr>
          <p:cNvPr id="573" name="Google Shape;573;p7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Host choice - what can systems do?</a:t>
            </a:r>
            <a:endParaRPr/>
          </a:p>
          <a:p>
            <a:pPr indent="0" lvl="0" marL="0" rtl="0" algn="l">
              <a:spcBef>
                <a:spcPts val="1600"/>
              </a:spcBef>
              <a:spcAft>
                <a:spcPts val="1600"/>
              </a:spcAft>
              <a:buNone/>
            </a:pPr>
            <a:r>
              <a:t/>
            </a:r>
            <a:endParaRPr/>
          </a:p>
        </p:txBody>
      </p:sp>
      <p:sp>
        <p:nvSpPr>
          <p:cNvPr id="574" name="Google Shape;574;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75" name="Google Shape;575;p73"/>
          <p:cNvSpPr txBox="1"/>
          <p:nvPr/>
        </p:nvSpPr>
        <p:spPr>
          <a:xfrm>
            <a:off x="3546950" y="1597375"/>
            <a:ext cx="1726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Roboto"/>
                <a:ea typeface="Roboto"/>
                <a:cs typeface="Roboto"/>
                <a:sym typeface="Roboto"/>
              </a:rPr>
              <a:t>Plant</a:t>
            </a:r>
            <a:endParaRPr b="1" sz="1600">
              <a:latin typeface="Roboto"/>
              <a:ea typeface="Roboto"/>
              <a:cs typeface="Roboto"/>
              <a:sym typeface="Roboto"/>
            </a:endParaRPr>
          </a:p>
        </p:txBody>
      </p:sp>
      <p:sp>
        <p:nvSpPr>
          <p:cNvPr id="576" name="Google Shape;576;p73"/>
          <p:cNvSpPr txBox="1"/>
          <p:nvPr/>
        </p:nvSpPr>
        <p:spPr>
          <a:xfrm>
            <a:off x="6076689" y="1597375"/>
            <a:ext cx="1726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Roboto"/>
                <a:ea typeface="Roboto"/>
                <a:cs typeface="Roboto"/>
                <a:sym typeface="Roboto"/>
              </a:rPr>
              <a:t>Whole organism</a:t>
            </a:r>
            <a:endParaRPr b="1" sz="1600">
              <a:latin typeface="Roboto"/>
              <a:ea typeface="Roboto"/>
              <a:cs typeface="Roboto"/>
              <a:sym typeface="Roboto"/>
            </a:endParaRPr>
          </a:p>
        </p:txBody>
      </p:sp>
      <p:sp>
        <p:nvSpPr>
          <p:cNvPr id="577" name="Google Shape;577;p73"/>
          <p:cNvSpPr txBox="1"/>
          <p:nvPr/>
        </p:nvSpPr>
        <p:spPr>
          <a:xfrm>
            <a:off x="3353313" y="3358125"/>
            <a:ext cx="21135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Photosynthetic</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Produce a </a:t>
            </a:r>
            <a:r>
              <a:rPr lang="en">
                <a:latin typeface="Roboto"/>
                <a:ea typeface="Roboto"/>
                <a:cs typeface="Roboto"/>
                <a:sym typeface="Roboto"/>
              </a:rPr>
              <a:t>variety</a:t>
            </a:r>
            <a:r>
              <a:rPr lang="en">
                <a:latin typeface="Roboto"/>
                <a:ea typeface="Roboto"/>
                <a:cs typeface="Roboto"/>
                <a:sym typeface="Roboto"/>
              </a:rPr>
              <a:t> of compounds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Fewer tools available</a:t>
            </a:r>
            <a:endParaRPr>
              <a:latin typeface="Roboto"/>
              <a:ea typeface="Roboto"/>
              <a:cs typeface="Roboto"/>
              <a:sym typeface="Roboto"/>
            </a:endParaRPr>
          </a:p>
        </p:txBody>
      </p:sp>
      <p:sp>
        <p:nvSpPr>
          <p:cNvPr id="578" name="Google Shape;578;p73"/>
          <p:cNvSpPr txBox="1"/>
          <p:nvPr/>
        </p:nvSpPr>
        <p:spPr>
          <a:xfrm>
            <a:off x="5915601" y="3358125"/>
            <a:ext cx="23469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Increased complexity</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Can study phenotypes </a:t>
            </a:r>
            <a:r>
              <a:rPr i="1" lang="en">
                <a:latin typeface="Roboto"/>
                <a:ea typeface="Roboto"/>
                <a:cs typeface="Roboto"/>
                <a:sym typeface="Roboto"/>
              </a:rPr>
              <a:t>in vivo</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More difficult to engineer at the cell level</a:t>
            </a:r>
            <a:endParaRPr>
              <a:latin typeface="Roboto"/>
              <a:ea typeface="Roboto"/>
              <a:cs typeface="Roboto"/>
              <a:sym typeface="Roboto"/>
            </a:endParaRPr>
          </a:p>
        </p:txBody>
      </p:sp>
      <p:pic>
        <p:nvPicPr>
          <p:cNvPr id="579" name="Google Shape;579;p73"/>
          <p:cNvPicPr preferRelativeResize="0"/>
          <p:nvPr/>
        </p:nvPicPr>
        <p:blipFill rotWithShape="1">
          <a:blip r:embed="rId5">
            <a:alphaModFix/>
          </a:blip>
          <a:srcRect b="0" l="12508" r="9213" t="0"/>
          <a:stretch/>
        </p:blipFill>
        <p:spPr>
          <a:xfrm>
            <a:off x="6047425" y="1979563"/>
            <a:ext cx="1867303" cy="1390525"/>
          </a:xfrm>
          <a:prstGeom prst="rect">
            <a:avLst/>
          </a:prstGeom>
          <a:noFill/>
          <a:ln>
            <a:noFill/>
          </a:ln>
        </p:spPr>
      </p:pic>
      <p:sp>
        <p:nvSpPr>
          <p:cNvPr id="580" name="Google Shape;580;p73"/>
          <p:cNvSpPr txBox="1"/>
          <p:nvPr/>
        </p:nvSpPr>
        <p:spPr>
          <a:xfrm>
            <a:off x="6391075" y="4775200"/>
            <a:ext cx="2291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highlight>
                  <a:srgbClr val="FFFFFF"/>
                </a:highlight>
                <a:latin typeface="Roboto"/>
                <a:ea typeface="Roboto"/>
                <a:cs typeface="Roboto"/>
                <a:sym typeface="Roboto"/>
              </a:rPr>
              <a:t>Created with Biorender.com.</a:t>
            </a:r>
            <a:endParaRPr sz="1200">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Host Engineering</a:t>
            </a:r>
            <a:endParaRPr/>
          </a:p>
        </p:txBody>
      </p:sp>
      <p:sp>
        <p:nvSpPr>
          <p:cNvPr id="586" name="Google Shape;586;p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“Model organism”: well-studied, often engineering tools available, widely used</a:t>
            </a:r>
            <a:endParaRPr/>
          </a:p>
        </p:txBody>
      </p:sp>
      <p:sp>
        <p:nvSpPr>
          <p:cNvPr id="587" name="Google Shape;587;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88" name="Google Shape;588;p74"/>
          <p:cNvSpPr txBox="1"/>
          <p:nvPr>
            <p:ph idx="1" type="body"/>
          </p:nvPr>
        </p:nvSpPr>
        <p:spPr>
          <a:xfrm>
            <a:off x="311700" y="1725175"/>
            <a:ext cx="3999900" cy="284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When to use a model organism</a:t>
            </a:r>
            <a:endParaRPr/>
          </a:p>
          <a:p>
            <a:pPr indent="-330200" lvl="0" marL="457200" rtl="0" algn="l">
              <a:spcBef>
                <a:spcPts val="1600"/>
              </a:spcBef>
              <a:spcAft>
                <a:spcPts val="0"/>
              </a:spcAft>
              <a:buSzPts val="1600"/>
              <a:buChar char="●"/>
            </a:pPr>
            <a:r>
              <a:rPr lang="en" sz="1600"/>
              <a:t>Maximizing production </a:t>
            </a:r>
            <a:r>
              <a:rPr lang="en" sz="1600"/>
              <a:t>a </a:t>
            </a:r>
            <a:r>
              <a:rPr lang="en" sz="1600"/>
              <a:t>compound</a:t>
            </a:r>
            <a:r>
              <a:rPr lang="en" sz="1600"/>
              <a:t> that can be made in a model system</a:t>
            </a:r>
            <a:endParaRPr sz="1600"/>
          </a:p>
          <a:p>
            <a:pPr indent="-330200" lvl="0" marL="457200" rtl="0" algn="l">
              <a:spcBef>
                <a:spcPts val="0"/>
              </a:spcBef>
              <a:spcAft>
                <a:spcPts val="0"/>
              </a:spcAft>
              <a:buSzPts val="1600"/>
              <a:buChar char="●"/>
            </a:pPr>
            <a:r>
              <a:rPr lang="en" sz="1600"/>
              <a:t>Looking to use a specific, established tool or platform</a:t>
            </a:r>
            <a:endParaRPr sz="1600"/>
          </a:p>
          <a:p>
            <a:pPr indent="-330200" lvl="0" marL="457200" rtl="0" algn="l">
              <a:spcBef>
                <a:spcPts val="0"/>
              </a:spcBef>
              <a:spcAft>
                <a:spcPts val="0"/>
              </a:spcAft>
              <a:buSzPts val="1600"/>
              <a:buChar char="●"/>
            </a:pPr>
            <a:r>
              <a:rPr lang="en" sz="1600"/>
              <a:t>A known model organism is a good fit for the project you want to do</a:t>
            </a:r>
            <a:endParaRPr sz="1600"/>
          </a:p>
        </p:txBody>
      </p:sp>
      <p:sp>
        <p:nvSpPr>
          <p:cNvPr id="589" name="Google Shape;589;p74"/>
          <p:cNvSpPr txBox="1"/>
          <p:nvPr>
            <p:ph idx="4294967295" type="body"/>
          </p:nvPr>
        </p:nvSpPr>
        <p:spPr>
          <a:xfrm>
            <a:off x="4832400" y="1725175"/>
            <a:ext cx="3999900" cy="284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When to use a non-model organism</a:t>
            </a:r>
            <a:endParaRPr u="sng"/>
          </a:p>
          <a:p>
            <a:pPr indent="-330200" lvl="0" marL="457200" rtl="0" algn="l">
              <a:spcBef>
                <a:spcPts val="1600"/>
              </a:spcBef>
              <a:spcAft>
                <a:spcPts val="0"/>
              </a:spcAft>
              <a:buSzPts val="1600"/>
              <a:buChar char="●"/>
            </a:pPr>
            <a:r>
              <a:rPr lang="en" sz="1600"/>
              <a:t>Studying a specific process in its native context</a:t>
            </a:r>
            <a:endParaRPr sz="1600"/>
          </a:p>
          <a:p>
            <a:pPr indent="-330200" lvl="0" marL="457200" rtl="0" algn="l">
              <a:spcBef>
                <a:spcPts val="0"/>
              </a:spcBef>
              <a:spcAft>
                <a:spcPts val="0"/>
              </a:spcAft>
              <a:buSzPts val="1600"/>
              <a:buChar char="●"/>
            </a:pPr>
            <a:r>
              <a:rPr lang="en" sz="1600"/>
              <a:t>Making complex or unusual proteins</a:t>
            </a:r>
            <a:endParaRPr sz="1600"/>
          </a:p>
          <a:p>
            <a:pPr indent="-330200" lvl="0" marL="457200" rtl="0" algn="l">
              <a:spcBef>
                <a:spcPts val="0"/>
              </a:spcBef>
              <a:spcAft>
                <a:spcPts val="0"/>
              </a:spcAft>
              <a:buSzPts val="1600"/>
              <a:buChar char="●"/>
            </a:pPr>
            <a:r>
              <a:rPr lang="en" sz="1600"/>
              <a:t>Looking for specific, niche host characteristics</a:t>
            </a:r>
            <a:endParaRPr sz="1600"/>
          </a:p>
          <a:p>
            <a:pPr indent="0" lvl="0" marL="457200" rtl="0" algn="l">
              <a:spcBef>
                <a:spcPts val="1600"/>
              </a:spcBef>
              <a:spcAft>
                <a:spcPts val="1600"/>
              </a:spcAft>
              <a:buNone/>
            </a:pPr>
            <a:r>
              <a:t/>
            </a:r>
            <a:endParaRPr sz="16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Host Engineering</a:t>
            </a:r>
            <a:endParaRPr/>
          </a:p>
        </p:txBody>
      </p:sp>
      <p:sp>
        <p:nvSpPr>
          <p:cNvPr id="595" name="Google Shape;595;p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Example: producing human ion channels in bulk (for crystallography or drug discovery)</a:t>
            </a:r>
            <a:endParaRPr/>
          </a:p>
        </p:txBody>
      </p:sp>
      <p:sp>
        <p:nvSpPr>
          <p:cNvPr id="596" name="Google Shape;596;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7" name="Google Shape;597;p75"/>
          <p:cNvSpPr txBox="1"/>
          <p:nvPr>
            <p:ph idx="1" type="body"/>
          </p:nvPr>
        </p:nvSpPr>
        <p:spPr>
          <a:xfrm>
            <a:off x="311700" y="1725175"/>
            <a:ext cx="3999900" cy="284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use a model human cell strain…</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330200" lvl="0" marL="457200" rtl="0" algn="l">
              <a:spcBef>
                <a:spcPts val="1600"/>
              </a:spcBef>
              <a:spcAft>
                <a:spcPts val="0"/>
              </a:spcAft>
              <a:buSzPts val="1600"/>
              <a:buChar char="●"/>
            </a:pPr>
            <a:r>
              <a:rPr lang="en" sz="1600"/>
              <a:t>Easy to get in correct genes inserted</a:t>
            </a:r>
            <a:endParaRPr sz="1600"/>
          </a:p>
          <a:p>
            <a:pPr indent="-330200" lvl="0" marL="457200" rtl="0" algn="l">
              <a:spcBef>
                <a:spcPts val="0"/>
              </a:spcBef>
              <a:spcAft>
                <a:spcPts val="0"/>
              </a:spcAft>
              <a:buSzPts val="1600"/>
              <a:buChar char="●"/>
            </a:pPr>
            <a:r>
              <a:rPr lang="en" sz="1600"/>
              <a:t>Difficult to produce in non-neural cells, or large quantities</a:t>
            </a:r>
            <a:endParaRPr sz="1600"/>
          </a:p>
          <a:p>
            <a:pPr indent="-330200" lvl="0" marL="457200" rtl="0" algn="l">
              <a:spcBef>
                <a:spcPts val="0"/>
              </a:spcBef>
              <a:spcAft>
                <a:spcPts val="0"/>
              </a:spcAft>
              <a:buSzPts val="1600"/>
              <a:buChar char="●"/>
            </a:pPr>
            <a:r>
              <a:rPr lang="en" sz="1600"/>
              <a:t>Cannot grow easily in bulk</a:t>
            </a:r>
            <a:endParaRPr sz="1600"/>
          </a:p>
        </p:txBody>
      </p:sp>
      <p:sp>
        <p:nvSpPr>
          <p:cNvPr id="598" name="Google Shape;598;p75"/>
          <p:cNvSpPr txBox="1"/>
          <p:nvPr>
            <p:ph idx="4294967295" type="body"/>
          </p:nvPr>
        </p:nvSpPr>
        <p:spPr>
          <a:xfrm>
            <a:off x="4832400" y="1725175"/>
            <a:ext cx="3999900" cy="284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use non-model </a:t>
            </a:r>
            <a:r>
              <a:rPr i="1" lang="en"/>
              <a:t>Tetrahymena</a:t>
            </a:r>
            <a:r>
              <a:rPr lang="en"/>
              <a:t>…</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330200" lvl="0" marL="457200" rtl="0" algn="l">
              <a:spcBef>
                <a:spcPts val="1600"/>
              </a:spcBef>
              <a:spcAft>
                <a:spcPts val="0"/>
              </a:spcAft>
              <a:buSzPts val="1600"/>
              <a:buChar char="●"/>
            </a:pPr>
            <a:r>
              <a:rPr lang="en" sz="1600"/>
              <a:t>More difficult to insert genes</a:t>
            </a:r>
            <a:endParaRPr sz="1600"/>
          </a:p>
          <a:p>
            <a:pPr indent="-330200" lvl="0" marL="457200" rtl="0" algn="l">
              <a:spcBef>
                <a:spcPts val="0"/>
              </a:spcBef>
              <a:spcAft>
                <a:spcPts val="0"/>
              </a:spcAft>
              <a:buSzPts val="1600"/>
              <a:buChar char="●"/>
            </a:pPr>
            <a:r>
              <a:rPr lang="en" sz="1600"/>
              <a:t>Can produce in large quantities</a:t>
            </a:r>
            <a:endParaRPr sz="1600"/>
          </a:p>
          <a:p>
            <a:pPr indent="-330200" lvl="0" marL="457200" rtl="0" algn="l">
              <a:spcBef>
                <a:spcPts val="0"/>
              </a:spcBef>
              <a:spcAft>
                <a:spcPts val="0"/>
              </a:spcAft>
              <a:buSzPts val="1600"/>
              <a:buChar char="●"/>
            </a:pPr>
            <a:r>
              <a:rPr lang="en" sz="1600"/>
              <a:t>Can grow in bulk (if you have the specific expertise to work with it) </a:t>
            </a:r>
            <a:endParaRPr sz="1600"/>
          </a:p>
        </p:txBody>
      </p:sp>
      <p:pic>
        <p:nvPicPr>
          <p:cNvPr id="599" name="Google Shape;599;p75"/>
          <p:cNvPicPr preferRelativeResize="0"/>
          <p:nvPr/>
        </p:nvPicPr>
        <p:blipFill rotWithShape="1">
          <a:blip r:embed="rId3">
            <a:alphaModFix/>
          </a:blip>
          <a:srcRect b="53194" l="13338" r="13331" t="22408"/>
          <a:stretch/>
        </p:blipFill>
        <p:spPr>
          <a:xfrm>
            <a:off x="5671156" y="4573675"/>
            <a:ext cx="2322381" cy="572700"/>
          </a:xfrm>
          <a:prstGeom prst="rect">
            <a:avLst/>
          </a:prstGeom>
          <a:noFill/>
          <a:ln>
            <a:noFill/>
          </a:ln>
        </p:spPr>
      </p:pic>
      <p:pic>
        <p:nvPicPr>
          <p:cNvPr id="600" name="Google Shape;600;p75"/>
          <p:cNvPicPr preferRelativeResize="0"/>
          <p:nvPr/>
        </p:nvPicPr>
        <p:blipFill>
          <a:blip r:embed="rId4">
            <a:alphaModFix/>
          </a:blip>
          <a:stretch>
            <a:fillRect/>
          </a:stretch>
        </p:blipFill>
        <p:spPr>
          <a:xfrm>
            <a:off x="1595674" y="2127576"/>
            <a:ext cx="1293150" cy="1237350"/>
          </a:xfrm>
          <a:prstGeom prst="rect">
            <a:avLst/>
          </a:prstGeom>
          <a:noFill/>
          <a:ln>
            <a:noFill/>
          </a:ln>
        </p:spPr>
      </p:pic>
      <p:pic>
        <p:nvPicPr>
          <p:cNvPr id="601" name="Google Shape;601;p75"/>
          <p:cNvPicPr preferRelativeResize="0"/>
          <p:nvPr/>
        </p:nvPicPr>
        <p:blipFill>
          <a:blip r:embed="rId5">
            <a:alphaModFix/>
          </a:blip>
          <a:stretch>
            <a:fillRect/>
          </a:stretch>
        </p:blipFill>
        <p:spPr>
          <a:xfrm>
            <a:off x="5854170" y="2127575"/>
            <a:ext cx="1606285" cy="1237350"/>
          </a:xfrm>
          <a:prstGeom prst="rect">
            <a:avLst/>
          </a:prstGeom>
          <a:noFill/>
          <a:ln>
            <a:noFill/>
          </a:ln>
        </p:spPr>
      </p:pic>
      <p:sp>
        <p:nvSpPr>
          <p:cNvPr id="602" name="Google Shape;602;p75"/>
          <p:cNvSpPr txBox="1"/>
          <p:nvPr/>
        </p:nvSpPr>
        <p:spPr>
          <a:xfrm>
            <a:off x="311700" y="4774200"/>
            <a:ext cx="229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highlight>
                  <a:srgbClr val="FFFFFF"/>
                </a:highlight>
                <a:latin typeface="Roboto"/>
                <a:ea typeface="Roboto"/>
                <a:cs typeface="Roboto"/>
                <a:sym typeface="Roboto"/>
              </a:rPr>
              <a:t>Created with Biorender.com.</a:t>
            </a:r>
            <a:endParaRPr sz="1200">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grpSp>
        <p:nvGrpSpPr>
          <p:cNvPr id="607" name="Google Shape;607;p76"/>
          <p:cNvGrpSpPr/>
          <p:nvPr/>
        </p:nvGrpSpPr>
        <p:grpSpPr>
          <a:xfrm>
            <a:off x="5338756" y="3007209"/>
            <a:ext cx="3493556" cy="1872776"/>
            <a:chOff x="5013550" y="1947775"/>
            <a:chExt cx="4267199" cy="2287500"/>
          </a:xfrm>
        </p:grpSpPr>
        <p:pic>
          <p:nvPicPr>
            <p:cNvPr id="608" name="Google Shape;608;p76"/>
            <p:cNvPicPr preferRelativeResize="0"/>
            <p:nvPr/>
          </p:nvPicPr>
          <p:blipFill rotWithShape="1">
            <a:blip r:embed="rId3">
              <a:alphaModFix/>
            </a:blip>
            <a:srcRect b="0" l="51723" r="0" t="0"/>
            <a:stretch/>
          </p:blipFill>
          <p:spPr>
            <a:xfrm>
              <a:off x="5013550" y="1947775"/>
              <a:ext cx="4267199" cy="2287500"/>
            </a:xfrm>
            <a:prstGeom prst="rect">
              <a:avLst/>
            </a:prstGeom>
            <a:noFill/>
            <a:ln>
              <a:noFill/>
            </a:ln>
          </p:spPr>
        </p:pic>
        <p:cxnSp>
          <p:nvCxnSpPr>
            <p:cNvPr id="609" name="Google Shape;609;p76"/>
            <p:cNvCxnSpPr/>
            <p:nvPr/>
          </p:nvCxnSpPr>
          <p:spPr>
            <a:xfrm>
              <a:off x="6247350" y="3241100"/>
              <a:ext cx="563700" cy="0"/>
            </a:xfrm>
            <a:prstGeom prst="straightConnector1">
              <a:avLst/>
            </a:prstGeom>
            <a:noFill/>
            <a:ln cap="flat" cmpd="sng" w="38100">
              <a:solidFill>
                <a:schemeClr val="dk2"/>
              </a:solidFill>
              <a:prstDash val="solid"/>
              <a:round/>
              <a:headEnd len="med" w="med" type="none"/>
              <a:tailEnd len="med" w="med" type="triangle"/>
            </a:ln>
          </p:spPr>
        </p:cxnSp>
      </p:grpSp>
      <p:sp>
        <p:nvSpPr>
          <p:cNvPr id="610" name="Google Shape;610;p76"/>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Host Engineering:</a:t>
            </a:r>
            <a:endParaRPr/>
          </a:p>
          <a:p>
            <a:pPr indent="0" lvl="0" marL="0" rtl="0" algn="l">
              <a:spcBef>
                <a:spcPts val="0"/>
              </a:spcBef>
              <a:spcAft>
                <a:spcPts val="0"/>
              </a:spcAft>
              <a:buNone/>
            </a:pPr>
            <a:r>
              <a:rPr lang="en"/>
              <a:t>Engineering across scale</a:t>
            </a:r>
            <a:endParaRPr/>
          </a:p>
        </p:txBody>
      </p:sp>
      <p:sp>
        <p:nvSpPr>
          <p:cNvPr id="611" name="Google Shape;611;p76"/>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Very few cells are naturally isolated</a:t>
            </a:r>
            <a:endParaRPr sz="1600"/>
          </a:p>
          <a:p>
            <a:pPr indent="-330200" lvl="0" marL="457200" rtl="0" algn="l">
              <a:spcBef>
                <a:spcPts val="0"/>
              </a:spcBef>
              <a:spcAft>
                <a:spcPts val="0"/>
              </a:spcAft>
              <a:buSzPts val="1600"/>
              <a:buChar char="●"/>
            </a:pPr>
            <a:r>
              <a:rPr lang="en" sz="1600"/>
              <a:t>Cell tissues and microbial consortia are complex</a:t>
            </a:r>
            <a:endParaRPr sz="1600"/>
          </a:p>
          <a:p>
            <a:pPr indent="-330200" lvl="1" marL="914400" rtl="0" algn="l">
              <a:spcBef>
                <a:spcPts val="0"/>
              </a:spcBef>
              <a:spcAft>
                <a:spcPts val="0"/>
              </a:spcAft>
              <a:buSzPts val="1600"/>
              <a:buChar char="○"/>
            </a:pPr>
            <a:r>
              <a:rPr lang="en" sz="1600"/>
              <a:t>Often more difficult to engineer</a:t>
            </a:r>
            <a:endParaRPr sz="1600"/>
          </a:p>
          <a:p>
            <a:pPr indent="-330200" lvl="1" marL="914400" rtl="0" algn="l">
              <a:spcBef>
                <a:spcPts val="0"/>
              </a:spcBef>
              <a:spcAft>
                <a:spcPts val="0"/>
              </a:spcAft>
              <a:buSzPts val="1600"/>
              <a:buChar char="○"/>
            </a:pPr>
            <a:r>
              <a:rPr lang="en" sz="1600"/>
              <a:t>Can carry out complex tasks</a:t>
            </a:r>
            <a:endParaRPr sz="1600"/>
          </a:p>
          <a:p>
            <a:pPr indent="-330200" lvl="0" marL="457200" rtl="0" algn="l">
              <a:spcBef>
                <a:spcPts val="0"/>
              </a:spcBef>
              <a:spcAft>
                <a:spcPts val="0"/>
              </a:spcAft>
              <a:buSzPts val="1600"/>
              <a:buChar char="●"/>
            </a:pPr>
            <a:r>
              <a:rPr lang="en" sz="1600"/>
              <a:t>Can give better understanding of natural systems</a:t>
            </a:r>
            <a:endParaRPr sz="1600"/>
          </a:p>
        </p:txBody>
      </p:sp>
      <p:sp>
        <p:nvSpPr>
          <p:cNvPr id="612" name="Google Shape;612;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613" name="Google Shape;613;p76"/>
          <p:cNvGrpSpPr/>
          <p:nvPr/>
        </p:nvGrpSpPr>
        <p:grpSpPr>
          <a:xfrm>
            <a:off x="5338738" y="1058226"/>
            <a:ext cx="3493556" cy="1872776"/>
            <a:chOff x="363550" y="1947775"/>
            <a:chExt cx="4267199" cy="2287500"/>
          </a:xfrm>
        </p:grpSpPr>
        <p:pic>
          <p:nvPicPr>
            <p:cNvPr id="614" name="Google Shape;614;p76"/>
            <p:cNvPicPr preferRelativeResize="0"/>
            <p:nvPr/>
          </p:nvPicPr>
          <p:blipFill rotWithShape="1">
            <a:blip r:embed="rId3">
              <a:alphaModFix/>
            </a:blip>
            <a:srcRect b="0" l="0" r="51723" t="0"/>
            <a:stretch/>
          </p:blipFill>
          <p:spPr>
            <a:xfrm>
              <a:off x="363550" y="1947775"/>
              <a:ext cx="4267199" cy="2287500"/>
            </a:xfrm>
            <a:prstGeom prst="rect">
              <a:avLst/>
            </a:prstGeom>
            <a:noFill/>
            <a:ln>
              <a:noFill/>
            </a:ln>
          </p:spPr>
        </p:pic>
        <p:cxnSp>
          <p:nvCxnSpPr>
            <p:cNvPr id="615" name="Google Shape;615;p76"/>
            <p:cNvCxnSpPr/>
            <p:nvPr/>
          </p:nvCxnSpPr>
          <p:spPr>
            <a:xfrm>
              <a:off x="1550100" y="3241100"/>
              <a:ext cx="563700" cy="0"/>
            </a:xfrm>
            <a:prstGeom prst="straightConnector1">
              <a:avLst/>
            </a:prstGeom>
            <a:noFill/>
            <a:ln cap="flat" cmpd="sng" w="38100">
              <a:solidFill>
                <a:schemeClr val="dk2"/>
              </a:solidFill>
              <a:prstDash val="solid"/>
              <a:round/>
              <a:headEnd len="med" w="med" type="none"/>
              <a:tailEnd len="med" w="med" type="triangle"/>
            </a:ln>
          </p:spPr>
        </p:cxnSp>
      </p:grpSp>
      <p:sp>
        <p:nvSpPr>
          <p:cNvPr id="616" name="Google Shape;616;p76"/>
          <p:cNvSpPr txBox="1"/>
          <p:nvPr/>
        </p:nvSpPr>
        <p:spPr>
          <a:xfrm>
            <a:off x="6391075" y="4775200"/>
            <a:ext cx="2291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highlight>
                  <a:srgbClr val="FFFFFF"/>
                </a:highlight>
                <a:latin typeface="Roboto"/>
                <a:ea typeface="Roboto"/>
                <a:cs typeface="Roboto"/>
                <a:sym typeface="Roboto"/>
              </a:rPr>
              <a:t>Created with Biorender.com.</a:t>
            </a:r>
            <a:endParaRPr sz="1200">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77"/>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Host Engineering:</a:t>
            </a:r>
            <a:endParaRPr/>
          </a:p>
          <a:p>
            <a:pPr indent="0" lvl="0" marL="0" rtl="0" algn="l">
              <a:spcBef>
                <a:spcPts val="0"/>
              </a:spcBef>
              <a:spcAft>
                <a:spcPts val="0"/>
              </a:spcAft>
              <a:buNone/>
            </a:pPr>
            <a:r>
              <a:rPr lang="en"/>
              <a:t>Tissue scale</a:t>
            </a:r>
            <a:endParaRPr/>
          </a:p>
        </p:txBody>
      </p:sp>
      <p:sp>
        <p:nvSpPr>
          <p:cNvPr id="622" name="Google Shape;622;p77"/>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Example: humanized organs in pigs for xenotransplantation</a:t>
            </a:r>
            <a:endParaRPr/>
          </a:p>
          <a:p>
            <a:pPr indent="-342900" lvl="0" marL="457200" rtl="0" algn="l">
              <a:spcBef>
                <a:spcPts val="0"/>
              </a:spcBef>
              <a:spcAft>
                <a:spcPts val="0"/>
              </a:spcAft>
              <a:buSzPts val="1800"/>
              <a:buChar char="●"/>
            </a:pPr>
            <a:r>
              <a:rPr lang="en"/>
              <a:t>Can edit genes in pigs to prevent human immune rejection</a:t>
            </a:r>
            <a:endParaRPr/>
          </a:p>
          <a:p>
            <a:pPr indent="-342900" lvl="0" marL="457200" rtl="0" algn="l">
              <a:spcBef>
                <a:spcPts val="0"/>
              </a:spcBef>
              <a:spcAft>
                <a:spcPts val="0"/>
              </a:spcAft>
              <a:buSzPts val="1800"/>
              <a:buChar char="●"/>
            </a:pPr>
            <a:r>
              <a:rPr lang="en"/>
              <a:t>Requires initial transplant of human cells to start </a:t>
            </a:r>
            <a:endParaRPr/>
          </a:p>
          <a:p>
            <a:pPr indent="-342900" lvl="0" marL="457200" rtl="0" algn="l">
              <a:spcBef>
                <a:spcPts val="0"/>
              </a:spcBef>
              <a:spcAft>
                <a:spcPts val="0"/>
              </a:spcAft>
              <a:buSzPts val="1800"/>
              <a:buChar char="●"/>
            </a:pPr>
            <a:r>
              <a:rPr lang="en"/>
              <a:t>Often use </a:t>
            </a:r>
            <a:r>
              <a:rPr lang="en"/>
              <a:t>existing</a:t>
            </a:r>
            <a:r>
              <a:rPr lang="en"/>
              <a:t> systems with some </a:t>
            </a:r>
            <a:r>
              <a:rPr i="1" lang="en"/>
              <a:t>de novo </a:t>
            </a:r>
            <a:r>
              <a:rPr lang="en"/>
              <a:t>engineered parts</a:t>
            </a:r>
            <a:endParaRPr/>
          </a:p>
        </p:txBody>
      </p:sp>
      <p:sp>
        <p:nvSpPr>
          <p:cNvPr id="623" name="Google Shape;623;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24" name="Google Shape;624;p77"/>
          <p:cNvPicPr preferRelativeResize="0"/>
          <p:nvPr/>
        </p:nvPicPr>
        <p:blipFill rotWithShape="1">
          <a:blip r:embed="rId3">
            <a:alphaModFix/>
          </a:blip>
          <a:srcRect b="0" l="19779" r="58198" t="0"/>
          <a:stretch/>
        </p:blipFill>
        <p:spPr>
          <a:xfrm>
            <a:off x="6312875" y="1058225"/>
            <a:ext cx="989125" cy="1162400"/>
          </a:xfrm>
          <a:prstGeom prst="rect">
            <a:avLst/>
          </a:prstGeom>
          <a:noFill/>
          <a:ln>
            <a:noFill/>
          </a:ln>
        </p:spPr>
      </p:pic>
      <p:sp>
        <p:nvSpPr>
          <p:cNvPr id="625" name="Google Shape;625;p77"/>
          <p:cNvSpPr txBox="1"/>
          <p:nvPr/>
        </p:nvSpPr>
        <p:spPr>
          <a:xfrm>
            <a:off x="4943751" y="4743300"/>
            <a:ext cx="37545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latin typeface="Roboto"/>
                <a:ea typeface="Roboto"/>
                <a:cs typeface="Roboto"/>
                <a:sym typeface="Roboto"/>
                <a:hlinkClick r:id="rId4"/>
              </a:rPr>
              <a:t>Nagashima &amp; Matsunari. (2016). </a:t>
            </a:r>
            <a:r>
              <a:rPr i="1" lang="en" sz="1200" u="sng">
                <a:solidFill>
                  <a:schemeClr val="hlink"/>
                </a:solidFill>
                <a:latin typeface="Roboto"/>
                <a:ea typeface="Roboto"/>
                <a:cs typeface="Roboto"/>
                <a:sym typeface="Roboto"/>
                <a:hlinkClick r:id="rId5"/>
              </a:rPr>
              <a:t>Theriogenology.</a:t>
            </a:r>
            <a:endParaRPr i="1" sz="1200">
              <a:latin typeface="Roboto"/>
              <a:ea typeface="Roboto"/>
              <a:cs typeface="Roboto"/>
              <a:sym typeface="Roboto"/>
            </a:endParaRPr>
          </a:p>
        </p:txBody>
      </p:sp>
      <p:pic>
        <p:nvPicPr>
          <p:cNvPr id="626" name="Google Shape;626;p77"/>
          <p:cNvPicPr preferRelativeResize="0"/>
          <p:nvPr/>
        </p:nvPicPr>
        <p:blipFill>
          <a:blip r:embed="rId6">
            <a:alphaModFix/>
          </a:blip>
          <a:stretch>
            <a:fillRect/>
          </a:stretch>
        </p:blipFill>
        <p:spPr>
          <a:xfrm>
            <a:off x="5324124" y="2487225"/>
            <a:ext cx="3298550" cy="2332275"/>
          </a:xfrm>
          <a:prstGeom prst="rect">
            <a:avLst/>
          </a:prstGeom>
          <a:noFill/>
          <a:ln>
            <a:noFill/>
          </a:ln>
        </p:spPr>
      </p:pic>
      <p:sp>
        <p:nvSpPr>
          <p:cNvPr id="627" name="Google Shape;627;p77"/>
          <p:cNvSpPr txBox="1"/>
          <p:nvPr/>
        </p:nvSpPr>
        <p:spPr>
          <a:xfrm>
            <a:off x="6852600" y="1660725"/>
            <a:ext cx="22914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highlight>
                  <a:srgbClr val="FFFFFF"/>
                </a:highlight>
                <a:latin typeface="Roboto"/>
                <a:ea typeface="Roboto"/>
                <a:cs typeface="Roboto"/>
                <a:sym typeface="Roboto"/>
              </a:rPr>
              <a:t>Created with </a:t>
            </a:r>
            <a:endParaRPr sz="1200">
              <a:highlight>
                <a:srgbClr val="FFFFFF"/>
              </a:highlight>
              <a:latin typeface="Roboto"/>
              <a:ea typeface="Roboto"/>
              <a:cs typeface="Roboto"/>
              <a:sym typeface="Roboto"/>
            </a:endParaRPr>
          </a:p>
          <a:p>
            <a:pPr indent="0" lvl="0" marL="0" rtl="0" algn="r">
              <a:spcBef>
                <a:spcPts val="0"/>
              </a:spcBef>
              <a:spcAft>
                <a:spcPts val="0"/>
              </a:spcAft>
              <a:buNone/>
            </a:pPr>
            <a:r>
              <a:rPr lang="en" sz="1200">
                <a:highlight>
                  <a:srgbClr val="FFFFFF"/>
                </a:highlight>
                <a:latin typeface="Roboto"/>
                <a:ea typeface="Roboto"/>
                <a:cs typeface="Roboto"/>
                <a:sym typeface="Roboto"/>
              </a:rPr>
              <a:t>Biorender.com.</a:t>
            </a:r>
            <a:endParaRPr sz="1200">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8"/>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Host Engineering:</a:t>
            </a:r>
            <a:endParaRPr/>
          </a:p>
          <a:p>
            <a:pPr indent="0" lvl="0" marL="0" rtl="0" algn="l">
              <a:spcBef>
                <a:spcPts val="0"/>
              </a:spcBef>
              <a:spcAft>
                <a:spcPts val="0"/>
              </a:spcAft>
              <a:buNone/>
            </a:pPr>
            <a:r>
              <a:rPr lang="en"/>
              <a:t>Consortia scale</a:t>
            </a:r>
            <a:endParaRPr/>
          </a:p>
        </p:txBody>
      </p:sp>
      <p:sp>
        <p:nvSpPr>
          <p:cNvPr id="633" name="Google Shape;633;p78"/>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Example: engineered live biotherapeutic </a:t>
            </a:r>
            <a:r>
              <a:rPr lang="en"/>
              <a:t>products</a:t>
            </a:r>
            <a:r>
              <a:rPr lang="en"/>
              <a:t> to protect the microbiome from antibiotics</a:t>
            </a:r>
            <a:endParaRPr/>
          </a:p>
          <a:p>
            <a:pPr indent="-342900" lvl="0" marL="457200" rtl="0" algn="l">
              <a:spcBef>
                <a:spcPts val="0"/>
              </a:spcBef>
              <a:spcAft>
                <a:spcPts val="0"/>
              </a:spcAft>
              <a:buSzPts val="1800"/>
              <a:buChar char="●"/>
            </a:pPr>
            <a:r>
              <a:rPr lang="en"/>
              <a:t>Allows </a:t>
            </a:r>
            <a:r>
              <a:rPr lang="en"/>
              <a:t>antibiotic</a:t>
            </a:r>
            <a:r>
              <a:rPr lang="en"/>
              <a:t> to clear pathogen from bloodstream, without harm to native gut microbiota</a:t>
            </a:r>
            <a:endParaRPr/>
          </a:p>
          <a:p>
            <a:pPr indent="-342900" lvl="0" marL="457200" rtl="0" algn="l">
              <a:spcBef>
                <a:spcPts val="0"/>
              </a:spcBef>
              <a:spcAft>
                <a:spcPts val="0"/>
              </a:spcAft>
              <a:buSzPts val="1800"/>
              <a:buChar char="●"/>
            </a:pPr>
            <a:r>
              <a:rPr lang="en"/>
              <a:t>Specific changes that lead to known broader outcomes</a:t>
            </a:r>
            <a:endParaRPr/>
          </a:p>
        </p:txBody>
      </p:sp>
      <p:sp>
        <p:nvSpPr>
          <p:cNvPr id="634" name="Google Shape;634;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35" name="Google Shape;635;p78"/>
          <p:cNvPicPr preferRelativeResize="0"/>
          <p:nvPr/>
        </p:nvPicPr>
        <p:blipFill rotWithShape="1">
          <a:blip r:embed="rId3">
            <a:alphaModFix/>
          </a:blip>
          <a:srcRect b="14830" l="72059" r="0" t="8880"/>
          <a:stretch/>
        </p:blipFill>
        <p:spPr>
          <a:xfrm>
            <a:off x="6239625" y="1017725"/>
            <a:ext cx="1399774" cy="989125"/>
          </a:xfrm>
          <a:prstGeom prst="rect">
            <a:avLst/>
          </a:prstGeom>
          <a:noFill/>
          <a:ln>
            <a:noFill/>
          </a:ln>
        </p:spPr>
      </p:pic>
      <p:sp>
        <p:nvSpPr>
          <p:cNvPr id="636" name="Google Shape;636;p78"/>
          <p:cNvSpPr txBox="1"/>
          <p:nvPr/>
        </p:nvSpPr>
        <p:spPr>
          <a:xfrm>
            <a:off x="4103850" y="4819500"/>
            <a:ext cx="4137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latin typeface="Roboto"/>
                <a:ea typeface="Roboto"/>
                <a:cs typeface="Roboto"/>
                <a:sym typeface="Roboto"/>
                <a:hlinkClick r:id="rId4"/>
              </a:rPr>
              <a:t>Wyss Institute at Harvard University.</a:t>
            </a:r>
            <a:endParaRPr sz="1200">
              <a:latin typeface="Roboto"/>
              <a:ea typeface="Roboto"/>
              <a:cs typeface="Roboto"/>
              <a:sym typeface="Roboto"/>
            </a:endParaRPr>
          </a:p>
        </p:txBody>
      </p:sp>
      <p:sp>
        <p:nvSpPr>
          <p:cNvPr id="637" name="Google Shape;637;p78"/>
          <p:cNvSpPr txBox="1"/>
          <p:nvPr/>
        </p:nvSpPr>
        <p:spPr>
          <a:xfrm>
            <a:off x="6852600" y="1079500"/>
            <a:ext cx="22914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highlight>
                  <a:srgbClr val="FFFFFF"/>
                </a:highlight>
                <a:latin typeface="Roboto"/>
                <a:ea typeface="Roboto"/>
                <a:cs typeface="Roboto"/>
                <a:sym typeface="Roboto"/>
              </a:rPr>
              <a:t>Created with </a:t>
            </a:r>
            <a:endParaRPr sz="1200">
              <a:highlight>
                <a:srgbClr val="FFFFFF"/>
              </a:highlight>
              <a:latin typeface="Roboto"/>
              <a:ea typeface="Roboto"/>
              <a:cs typeface="Roboto"/>
              <a:sym typeface="Roboto"/>
            </a:endParaRPr>
          </a:p>
          <a:p>
            <a:pPr indent="0" lvl="0" marL="0" rtl="0" algn="r">
              <a:spcBef>
                <a:spcPts val="0"/>
              </a:spcBef>
              <a:spcAft>
                <a:spcPts val="0"/>
              </a:spcAft>
              <a:buNone/>
            </a:pPr>
            <a:r>
              <a:rPr lang="en" sz="1200">
                <a:highlight>
                  <a:srgbClr val="FFFFFF"/>
                </a:highlight>
                <a:latin typeface="Roboto"/>
                <a:ea typeface="Roboto"/>
                <a:cs typeface="Roboto"/>
                <a:sym typeface="Roboto"/>
              </a:rPr>
              <a:t>Biorender.com.</a:t>
            </a:r>
            <a:endParaRPr sz="1200">
              <a:latin typeface="Roboto"/>
              <a:ea typeface="Roboto"/>
              <a:cs typeface="Roboto"/>
              <a:sym typeface="Roboto"/>
            </a:endParaRPr>
          </a:p>
        </p:txBody>
      </p:sp>
      <p:pic>
        <p:nvPicPr>
          <p:cNvPr id="638" name="Google Shape;638;p78"/>
          <p:cNvPicPr preferRelativeResize="0"/>
          <p:nvPr/>
        </p:nvPicPr>
        <p:blipFill>
          <a:blip r:embed="rId5">
            <a:alphaModFix/>
          </a:blip>
          <a:stretch>
            <a:fillRect/>
          </a:stretch>
        </p:blipFill>
        <p:spPr>
          <a:xfrm>
            <a:off x="5648273" y="1931106"/>
            <a:ext cx="2582475" cy="297234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id="643" name="Google Shape;643;p79"/>
          <p:cNvPicPr preferRelativeResize="0"/>
          <p:nvPr/>
        </p:nvPicPr>
        <p:blipFill rotWithShape="1">
          <a:blip r:embed="rId3">
            <a:alphaModFix/>
          </a:blip>
          <a:srcRect b="0" l="49932" r="0" t="0"/>
          <a:stretch/>
        </p:blipFill>
        <p:spPr>
          <a:xfrm>
            <a:off x="5413612" y="2859298"/>
            <a:ext cx="3570400" cy="2000275"/>
          </a:xfrm>
          <a:prstGeom prst="rect">
            <a:avLst/>
          </a:prstGeom>
          <a:noFill/>
          <a:ln>
            <a:noFill/>
          </a:ln>
        </p:spPr>
      </p:pic>
      <p:sp>
        <p:nvSpPr>
          <p:cNvPr id="644" name="Google Shape;644;p79"/>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Host Engineering:</a:t>
            </a:r>
            <a:br>
              <a:rPr lang="en"/>
            </a:br>
            <a:r>
              <a:rPr lang="en"/>
              <a:t>Engineering across scale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645" name="Google Shape;645;p79"/>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Beyond tissues are organisms</a:t>
            </a:r>
            <a:endParaRPr sz="1600"/>
          </a:p>
          <a:p>
            <a:pPr indent="-330200" lvl="1" marL="914400" rtl="0" algn="l">
              <a:spcBef>
                <a:spcPts val="0"/>
              </a:spcBef>
              <a:spcAft>
                <a:spcPts val="0"/>
              </a:spcAft>
              <a:buSzPts val="1600"/>
              <a:buChar char="○"/>
            </a:pPr>
            <a:r>
              <a:rPr lang="en" sz="1600"/>
              <a:t>High-level, complex interactions and functions</a:t>
            </a:r>
            <a:endParaRPr sz="1600"/>
          </a:p>
          <a:p>
            <a:pPr indent="-330200" lvl="1" marL="914400" rtl="0" algn="l">
              <a:spcBef>
                <a:spcPts val="0"/>
              </a:spcBef>
              <a:spcAft>
                <a:spcPts val="0"/>
              </a:spcAft>
              <a:buSzPts val="1600"/>
              <a:buChar char="○"/>
            </a:pPr>
            <a:r>
              <a:rPr lang="en" sz="1600"/>
              <a:t>Often limited to making singular, distinct edits</a:t>
            </a:r>
            <a:endParaRPr sz="1600"/>
          </a:p>
          <a:p>
            <a:pPr indent="-330200" lvl="0" marL="457200" rtl="0" algn="l">
              <a:spcBef>
                <a:spcPts val="0"/>
              </a:spcBef>
              <a:spcAft>
                <a:spcPts val="0"/>
              </a:spcAft>
              <a:buSzPts val="1600"/>
              <a:buChar char="●"/>
            </a:pPr>
            <a:r>
              <a:rPr lang="en" sz="1600"/>
              <a:t>Beyond consortia are ecosystems</a:t>
            </a:r>
            <a:endParaRPr sz="1600"/>
          </a:p>
          <a:p>
            <a:pPr indent="-330200" lvl="1" marL="914400" rtl="0" algn="l">
              <a:spcBef>
                <a:spcPts val="0"/>
              </a:spcBef>
              <a:spcAft>
                <a:spcPts val="0"/>
              </a:spcAft>
              <a:buSzPts val="1600"/>
              <a:buChar char="○"/>
            </a:pPr>
            <a:r>
              <a:rPr lang="en" sz="1600"/>
              <a:t>Many consortia and organisms interacting</a:t>
            </a:r>
            <a:endParaRPr sz="1600"/>
          </a:p>
          <a:p>
            <a:pPr indent="-330200" lvl="1" marL="914400" rtl="0" algn="l">
              <a:spcBef>
                <a:spcPts val="0"/>
              </a:spcBef>
              <a:spcAft>
                <a:spcPts val="0"/>
              </a:spcAft>
              <a:buSzPts val="1600"/>
              <a:buChar char="○"/>
            </a:pPr>
            <a:r>
              <a:rPr lang="en" sz="1600"/>
              <a:t>Potential for “terraforming”</a:t>
            </a:r>
            <a:endParaRPr sz="1600"/>
          </a:p>
          <a:p>
            <a:pPr indent="-330200" lvl="1" marL="914400" rtl="0" algn="l">
              <a:spcBef>
                <a:spcPts val="0"/>
              </a:spcBef>
              <a:spcAft>
                <a:spcPts val="0"/>
              </a:spcAft>
              <a:buSzPts val="1600"/>
              <a:buChar char="○"/>
            </a:pPr>
            <a:r>
              <a:rPr lang="en" sz="1600"/>
              <a:t>Difficult to recapitulate in lab</a:t>
            </a:r>
            <a:endParaRPr sz="1600"/>
          </a:p>
        </p:txBody>
      </p:sp>
      <p:sp>
        <p:nvSpPr>
          <p:cNvPr id="646" name="Google Shape;646;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47" name="Google Shape;647;p79"/>
          <p:cNvPicPr preferRelativeResize="0"/>
          <p:nvPr/>
        </p:nvPicPr>
        <p:blipFill>
          <a:blip r:embed="rId4">
            <a:alphaModFix/>
          </a:blip>
          <a:stretch>
            <a:fillRect/>
          </a:stretch>
        </p:blipFill>
        <p:spPr>
          <a:xfrm>
            <a:off x="5370275" y="1093925"/>
            <a:ext cx="2590275" cy="2000275"/>
          </a:xfrm>
          <a:prstGeom prst="rect">
            <a:avLst/>
          </a:prstGeom>
          <a:noFill/>
          <a:ln>
            <a:noFill/>
          </a:ln>
        </p:spPr>
      </p:pic>
      <p:cxnSp>
        <p:nvCxnSpPr>
          <p:cNvPr id="648" name="Google Shape;648;p79"/>
          <p:cNvCxnSpPr/>
          <p:nvPr/>
        </p:nvCxnSpPr>
        <p:spPr>
          <a:xfrm>
            <a:off x="6348868" y="4066054"/>
            <a:ext cx="461501" cy="0"/>
          </a:xfrm>
          <a:prstGeom prst="straightConnector1">
            <a:avLst/>
          </a:prstGeom>
          <a:noFill/>
          <a:ln cap="flat" cmpd="sng" w="38100">
            <a:solidFill>
              <a:schemeClr val="dk2"/>
            </a:solidFill>
            <a:prstDash val="solid"/>
            <a:round/>
            <a:headEnd len="med" w="med" type="none"/>
            <a:tailEnd len="med" w="med" type="triangle"/>
          </a:ln>
        </p:spPr>
      </p:cxnSp>
      <p:cxnSp>
        <p:nvCxnSpPr>
          <p:cNvPr id="649" name="Google Shape;649;p79"/>
          <p:cNvCxnSpPr/>
          <p:nvPr/>
        </p:nvCxnSpPr>
        <p:spPr>
          <a:xfrm>
            <a:off x="6310166" y="2117071"/>
            <a:ext cx="461501" cy="0"/>
          </a:xfrm>
          <a:prstGeom prst="straightConnector1">
            <a:avLst/>
          </a:prstGeom>
          <a:noFill/>
          <a:ln cap="flat" cmpd="sng" w="38100">
            <a:solidFill>
              <a:schemeClr val="dk2"/>
            </a:solidFill>
            <a:prstDash val="solid"/>
            <a:round/>
            <a:headEnd len="med" w="med" type="none"/>
            <a:tailEnd len="med" w="med" type="triangle"/>
          </a:ln>
        </p:spPr>
      </p:cxnSp>
      <p:sp>
        <p:nvSpPr>
          <p:cNvPr id="650" name="Google Shape;650;p79"/>
          <p:cNvSpPr txBox="1"/>
          <p:nvPr/>
        </p:nvSpPr>
        <p:spPr>
          <a:xfrm>
            <a:off x="6391075" y="4775200"/>
            <a:ext cx="2291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highlight>
                  <a:srgbClr val="FFFFFF"/>
                </a:highlight>
                <a:latin typeface="Roboto"/>
                <a:ea typeface="Roboto"/>
                <a:cs typeface="Roboto"/>
                <a:sym typeface="Roboto"/>
              </a:rPr>
              <a:t>Created with Biorender.com.</a:t>
            </a:r>
            <a:endParaRPr sz="1200">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80"/>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Host Engineering:</a:t>
            </a:r>
            <a:endParaRPr/>
          </a:p>
          <a:p>
            <a:pPr indent="0" lvl="0" marL="0" rtl="0" algn="l">
              <a:spcBef>
                <a:spcPts val="0"/>
              </a:spcBef>
              <a:spcAft>
                <a:spcPts val="0"/>
              </a:spcAft>
              <a:buNone/>
            </a:pPr>
            <a:r>
              <a:rPr lang="en"/>
              <a:t>Organism scale</a:t>
            </a:r>
            <a:endParaRPr/>
          </a:p>
        </p:txBody>
      </p:sp>
      <p:sp>
        <p:nvSpPr>
          <p:cNvPr id="656" name="Google Shape;656;p80"/>
          <p:cNvSpPr txBox="1"/>
          <p:nvPr>
            <p:ph idx="1" type="body"/>
          </p:nvPr>
        </p:nvSpPr>
        <p:spPr>
          <a:xfrm>
            <a:off x="311700" y="1152475"/>
            <a:ext cx="42672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Example: use of CRISPR to treat sickle cell anemia</a:t>
            </a:r>
            <a:endParaRPr/>
          </a:p>
          <a:p>
            <a:pPr indent="-342900" lvl="0" marL="457200" rtl="0" algn="l">
              <a:spcBef>
                <a:spcPts val="0"/>
              </a:spcBef>
              <a:spcAft>
                <a:spcPts val="0"/>
              </a:spcAft>
              <a:buSzPts val="1800"/>
              <a:buChar char="●"/>
            </a:pPr>
            <a:r>
              <a:rPr lang="en"/>
              <a:t>Modification of one codon can revert to non-sickle phenotype</a:t>
            </a:r>
            <a:endParaRPr/>
          </a:p>
          <a:p>
            <a:pPr indent="-342900" lvl="0" marL="457200" rtl="0" algn="l">
              <a:spcBef>
                <a:spcPts val="0"/>
              </a:spcBef>
              <a:spcAft>
                <a:spcPts val="0"/>
              </a:spcAft>
              <a:buSzPts val="1800"/>
              <a:buChar char="●"/>
            </a:pPr>
            <a:r>
              <a:rPr lang="en"/>
              <a:t>Specific, targeted changes</a:t>
            </a:r>
            <a:endParaRPr/>
          </a:p>
        </p:txBody>
      </p:sp>
      <p:sp>
        <p:nvSpPr>
          <p:cNvPr id="657" name="Google Shape;657;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58" name="Google Shape;658;p80"/>
          <p:cNvSpPr txBox="1"/>
          <p:nvPr/>
        </p:nvSpPr>
        <p:spPr>
          <a:xfrm>
            <a:off x="4572000" y="4819500"/>
            <a:ext cx="4064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latin typeface="Roboto"/>
                <a:ea typeface="Roboto"/>
                <a:cs typeface="Roboto"/>
                <a:sym typeface="Roboto"/>
                <a:hlinkClick r:id="rId3"/>
              </a:rPr>
              <a:t>Sürün, </a:t>
            </a:r>
            <a:r>
              <a:rPr i="1" lang="en" sz="1200" u="sng">
                <a:solidFill>
                  <a:schemeClr val="hlink"/>
                </a:solidFill>
                <a:latin typeface="Roboto"/>
                <a:ea typeface="Roboto"/>
                <a:cs typeface="Roboto"/>
                <a:sym typeface="Roboto"/>
                <a:hlinkClick r:id="rId4"/>
              </a:rPr>
              <a:t>et al.</a:t>
            </a:r>
            <a:r>
              <a:rPr lang="en" sz="1200" u="sng">
                <a:solidFill>
                  <a:schemeClr val="hlink"/>
                </a:solidFill>
                <a:latin typeface="Roboto"/>
                <a:ea typeface="Roboto"/>
                <a:cs typeface="Roboto"/>
                <a:sym typeface="Roboto"/>
                <a:hlinkClick r:id="rId5"/>
              </a:rPr>
              <a:t> (2018). Drug Discovery Today: Technologies.</a:t>
            </a:r>
            <a:endParaRPr sz="1200">
              <a:latin typeface="Roboto"/>
              <a:ea typeface="Roboto"/>
              <a:cs typeface="Roboto"/>
              <a:sym typeface="Roboto"/>
            </a:endParaRPr>
          </a:p>
        </p:txBody>
      </p:sp>
      <p:pic>
        <p:nvPicPr>
          <p:cNvPr id="659" name="Google Shape;659;p80"/>
          <p:cNvPicPr preferRelativeResize="0"/>
          <p:nvPr/>
        </p:nvPicPr>
        <p:blipFill rotWithShape="1">
          <a:blip r:embed="rId6">
            <a:alphaModFix/>
          </a:blip>
          <a:srcRect b="0" l="8459" r="7620" t="1951"/>
          <a:stretch/>
        </p:blipFill>
        <p:spPr>
          <a:xfrm>
            <a:off x="5112100" y="1761533"/>
            <a:ext cx="3909050" cy="25038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7"/>
          <p:cNvPicPr preferRelativeResize="0"/>
          <p:nvPr/>
        </p:nvPicPr>
        <p:blipFill>
          <a:blip r:embed="rId3">
            <a:alphaModFix/>
          </a:blip>
          <a:stretch>
            <a:fillRect/>
          </a:stretch>
        </p:blipFill>
        <p:spPr>
          <a:xfrm>
            <a:off x="4521150" y="292625"/>
            <a:ext cx="4615951" cy="4615951"/>
          </a:xfrm>
          <a:prstGeom prst="rect">
            <a:avLst/>
          </a:prstGeom>
          <a:noFill/>
          <a:ln>
            <a:noFill/>
          </a:ln>
        </p:spPr>
      </p:pic>
      <p:sp>
        <p:nvSpPr>
          <p:cNvPr id="144" name="Google Shape;144;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Engineering Biology?</a:t>
            </a:r>
            <a:endParaRPr/>
          </a:p>
        </p:txBody>
      </p:sp>
      <p:sp>
        <p:nvSpPr>
          <p:cNvPr id="145" name="Google Shape;145;p27"/>
          <p:cNvSpPr txBox="1"/>
          <p:nvPr>
            <p:ph idx="1" type="body"/>
          </p:nvPr>
        </p:nvSpPr>
        <p:spPr>
          <a:xfrm>
            <a:off x="311700" y="1152475"/>
            <a:ext cx="3904800" cy="3416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t>The goal: “engineer living cells to do something useful; for example, treat a disease, sense a toxic compound in the environment, or produce a valuable drug.” </a:t>
            </a:r>
            <a:r>
              <a:rPr i="1" lang="en" sz="1400"/>
              <a:t>(BioBuilder)</a:t>
            </a:r>
            <a:endParaRPr/>
          </a:p>
        </p:txBody>
      </p:sp>
      <p:sp>
        <p:nvSpPr>
          <p:cNvPr id="146" name="Google Shape;146;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7" name="Google Shape;147;p27"/>
          <p:cNvSpPr txBox="1"/>
          <p:nvPr/>
        </p:nvSpPr>
        <p:spPr>
          <a:xfrm>
            <a:off x="311700" y="4667575"/>
            <a:ext cx="4259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Engineering Biology Research Consortium (2019). </a:t>
            </a:r>
            <a:r>
              <a:rPr i="1" lang="en" sz="600">
                <a:latin typeface="Roboto"/>
                <a:ea typeface="Roboto"/>
                <a:cs typeface="Roboto"/>
                <a:sym typeface="Roboto"/>
              </a:rPr>
              <a:t>Engineering Biology: A Research Roadmap for the Next-Generation Bioeconomy</a:t>
            </a:r>
            <a:r>
              <a:rPr lang="en" sz="600">
                <a:latin typeface="Roboto"/>
                <a:ea typeface="Roboto"/>
                <a:cs typeface="Roboto"/>
                <a:sym typeface="Roboto"/>
              </a:rPr>
              <a:t>. Retrieved from http://roadmap.ebrc.org. doi: 10.25498/E4159B</a:t>
            </a:r>
            <a:r>
              <a:rPr lang="en" sz="700">
                <a:latin typeface="Roboto"/>
                <a:ea typeface="Roboto"/>
                <a:cs typeface="Roboto"/>
                <a:sym typeface="Roboto"/>
              </a:rPr>
              <a:t>.</a:t>
            </a:r>
            <a:endParaRPr sz="700">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81"/>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Host Engineering:</a:t>
            </a:r>
            <a:endParaRPr/>
          </a:p>
          <a:p>
            <a:pPr indent="0" lvl="0" marL="0" rtl="0" algn="l">
              <a:spcBef>
                <a:spcPts val="0"/>
              </a:spcBef>
              <a:spcAft>
                <a:spcPts val="0"/>
              </a:spcAft>
              <a:buClr>
                <a:schemeClr val="dk1"/>
              </a:buClr>
              <a:buSzPts val="1100"/>
              <a:buFont typeface="Arial"/>
              <a:buNone/>
            </a:pPr>
            <a:r>
              <a:rPr lang="en"/>
              <a:t>Ecosystem scale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665" name="Google Shape;665;p81"/>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Example: Using of gene drives to </a:t>
            </a:r>
            <a:r>
              <a:rPr lang="en"/>
              <a:t>suppress</a:t>
            </a:r>
            <a:r>
              <a:rPr lang="en"/>
              <a:t> pest populations</a:t>
            </a:r>
            <a:endParaRPr/>
          </a:p>
          <a:p>
            <a:pPr indent="-342900" lvl="0" marL="457200" rtl="0" algn="l">
              <a:spcBef>
                <a:spcPts val="0"/>
              </a:spcBef>
              <a:spcAft>
                <a:spcPts val="0"/>
              </a:spcAft>
              <a:buSzPts val="1800"/>
              <a:buChar char="●"/>
            </a:pPr>
            <a:r>
              <a:rPr lang="en"/>
              <a:t>Recall introduction!</a:t>
            </a:r>
            <a:endParaRPr/>
          </a:p>
          <a:p>
            <a:pPr indent="-342900" lvl="0" marL="457200" rtl="0" algn="l">
              <a:spcBef>
                <a:spcPts val="0"/>
              </a:spcBef>
              <a:spcAft>
                <a:spcPts val="0"/>
              </a:spcAft>
              <a:buSzPts val="1800"/>
              <a:buChar char="●"/>
            </a:pPr>
            <a:r>
              <a:rPr lang="en"/>
              <a:t>Also for specific, targeted changes</a:t>
            </a:r>
            <a:endParaRPr/>
          </a:p>
        </p:txBody>
      </p:sp>
      <p:sp>
        <p:nvSpPr>
          <p:cNvPr id="666" name="Google Shape;666;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67" name="Google Shape;667;p81"/>
          <p:cNvPicPr preferRelativeResize="0"/>
          <p:nvPr/>
        </p:nvPicPr>
        <p:blipFill rotWithShape="1">
          <a:blip r:embed="rId3">
            <a:alphaModFix/>
          </a:blip>
          <a:srcRect b="0" l="69878" r="0" t="14748"/>
          <a:stretch/>
        </p:blipFill>
        <p:spPr>
          <a:xfrm>
            <a:off x="5971975" y="1152475"/>
            <a:ext cx="2147975" cy="1705325"/>
          </a:xfrm>
          <a:prstGeom prst="rect">
            <a:avLst/>
          </a:prstGeom>
          <a:noFill/>
          <a:ln>
            <a:noFill/>
          </a:ln>
        </p:spPr>
      </p:pic>
      <p:pic>
        <p:nvPicPr>
          <p:cNvPr id="668" name="Google Shape;668;p81"/>
          <p:cNvPicPr preferRelativeResize="0"/>
          <p:nvPr/>
        </p:nvPicPr>
        <p:blipFill>
          <a:blip r:embed="rId4">
            <a:alphaModFix/>
          </a:blip>
          <a:stretch>
            <a:fillRect/>
          </a:stretch>
        </p:blipFill>
        <p:spPr>
          <a:xfrm>
            <a:off x="5341349" y="2992550"/>
            <a:ext cx="2998598" cy="1825700"/>
          </a:xfrm>
          <a:prstGeom prst="rect">
            <a:avLst/>
          </a:prstGeom>
          <a:noFill/>
          <a:ln>
            <a:noFill/>
          </a:ln>
        </p:spPr>
      </p:pic>
      <p:sp>
        <p:nvSpPr>
          <p:cNvPr id="669" name="Google Shape;669;p81"/>
          <p:cNvSpPr txBox="1"/>
          <p:nvPr/>
        </p:nvSpPr>
        <p:spPr>
          <a:xfrm>
            <a:off x="6324227" y="4775200"/>
            <a:ext cx="2074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5"/>
              </a:rPr>
              <a:t>Mariuswalter, “Gene Drive.”</a:t>
            </a:r>
            <a:endParaRPr sz="1200">
              <a:latin typeface="Roboto"/>
              <a:ea typeface="Roboto"/>
              <a:cs typeface="Roboto"/>
              <a:sym typeface="Roboto"/>
            </a:endParaRPr>
          </a:p>
        </p:txBody>
      </p:sp>
      <p:sp>
        <p:nvSpPr>
          <p:cNvPr id="670" name="Google Shape;670;p81"/>
          <p:cNvSpPr txBox="1"/>
          <p:nvPr/>
        </p:nvSpPr>
        <p:spPr>
          <a:xfrm>
            <a:off x="6852600" y="1231900"/>
            <a:ext cx="22914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highlight>
                  <a:srgbClr val="FFFFFF"/>
                </a:highlight>
                <a:latin typeface="Roboto"/>
                <a:ea typeface="Roboto"/>
                <a:cs typeface="Roboto"/>
                <a:sym typeface="Roboto"/>
              </a:rPr>
              <a:t>Created with </a:t>
            </a:r>
            <a:endParaRPr sz="1200">
              <a:highlight>
                <a:srgbClr val="FFFFFF"/>
              </a:highlight>
              <a:latin typeface="Roboto"/>
              <a:ea typeface="Roboto"/>
              <a:cs typeface="Roboto"/>
              <a:sym typeface="Roboto"/>
            </a:endParaRPr>
          </a:p>
          <a:p>
            <a:pPr indent="0" lvl="0" marL="0" rtl="0" algn="r">
              <a:spcBef>
                <a:spcPts val="0"/>
              </a:spcBef>
              <a:spcAft>
                <a:spcPts val="0"/>
              </a:spcAft>
              <a:buNone/>
            </a:pPr>
            <a:r>
              <a:rPr lang="en" sz="1200">
                <a:highlight>
                  <a:srgbClr val="FFFFFF"/>
                </a:highlight>
                <a:latin typeface="Roboto"/>
                <a:ea typeface="Roboto"/>
                <a:cs typeface="Roboto"/>
                <a:sym typeface="Roboto"/>
              </a:rPr>
              <a:t>Biorender.com.</a:t>
            </a:r>
            <a:endParaRPr sz="1200">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 Tools for Data Science</a:t>
            </a:r>
            <a:endParaRPr/>
          </a:p>
        </p:txBody>
      </p:sp>
      <p:sp>
        <p:nvSpPr>
          <p:cNvPr id="676" name="Google Shape;676;p8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What data is out there?</a:t>
            </a:r>
            <a:endParaRPr/>
          </a:p>
          <a:p>
            <a:pPr indent="-342900" lvl="0" marL="457200" rtl="0" algn="l">
              <a:lnSpc>
                <a:spcPct val="150000"/>
              </a:lnSpc>
              <a:spcBef>
                <a:spcPts val="0"/>
              </a:spcBef>
              <a:spcAft>
                <a:spcPts val="0"/>
              </a:spcAft>
              <a:buSzPts val="1800"/>
              <a:buChar char="●"/>
            </a:pPr>
            <a:r>
              <a:rPr lang="en"/>
              <a:t>Modeling &amp; Machine Learning</a:t>
            </a:r>
            <a:endParaRPr/>
          </a:p>
          <a:p>
            <a:pPr indent="-342900" lvl="0" marL="457200" rtl="0" algn="l">
              <a:lnSpc>
                <a:spcPct val="150000"/>
              </a:lnSpc>
              <a:spcBef>
                <a:spcPts val="0"/>
              </a:spcBef>
              <a:spcAft>
                <a:spcPts val="0"/>
              </a:spcAft>
              <a:buSzPts val="1800"/>
              <a:buChar char="●"/>
            </a:pPr>
            <a:r>
              <a:rPr lang="en"/>
              <a:t>Automation</a:t>
            </a:r>
            <a:endParaRPr/>
          </a:p>
          <a:p>
            <a:pPr indent="0" lvl="0" marL="0" rtl="0" algn="l">
              <a:lnSpc>
                <a:spcPct val="150000"/>
              </a:lnSpc>
              <a:spcBef>
                <a:spcPts val="1600"/>
              </a:spcBef>
              <a:spcAft>
                <a:spcPts val="1600"/>
              </a:spcAft>
              <a:buNone/>
            </a:pPr>
            <a:r>
              <a:t/>
            </a:r>
            <a:endParaRPr/>
          </a:p>
        </p:txBody>
      </p:sp>
      <p:pic>
        <p:nvPicPr>
          <p:cNvPr id="677" name="Google Shape;677;p82"/>
          <p:cNvPicPr preferRelativeResize="0"/>
          <p:nvPr/>
        </p:nvPicPr>
        <p:blipFill rotWithShape="1">
          <a:blip r:embed="rId3">
            <a:alphaModFix/>
          </a:blip>
          <a:srcRect b="26459" l="24175" r="23564" t="22509"/>
          <a:stretch/>
        </p:blipFill>
        <p:spPr>
          <a:xfrm>
            <a:off x="5332125" y="1331750"/>
            <a:ext cx="2412600" cy="2355300"/>
          </a:xfrm>
          <a:prstGeom prst="ellipse">
            <a:avLst/>
          </a:prstGeom>
          <a:noFill/>
          <a:ln>
            <a:noFill/>
          </a:ln>
        </p:spPr>
      </p:pic>
      <p:sp>
        <p:nvSpPr>
          <p:cNvPr id="678" name="Google Shape;678;p82"/>
          <p:cNvSpPr/>
          <p:nvPr/>
        </p:nvSpPr>
        <p:spPr>
          <a:xfrm>
            <a:off x="5369125" y="1309350"/>
            <a:ext cx="2348650" cy="2055075"/>
          </a:xfrm>
          <a:custGeom>
            <a:rect b="b" l="l" r="r" t="t"/>
            <a:pathLst>
              <a:path extrusionOk="0" h="82203" w="93946">
                <a:moveTo>
                  <a:pt x="37813" y="56602"/>
                </a:moveTo>
                <a:lnTo>
                  <a:pt x="12213" y="82203"/>
                </a:lnTo>
                <a:lnTo>
                  <a:pt x="6342" y="72338"/>
                </a:lnTo>
                <a:lnTo>
                  <a:pt x="0" y="57072"/>
                </a:lnTo>
                <a:lnTo>
                  <a:pt x="470" y="41571"/>
                </a:lnTo>
                <a:lnTo>
                  <a:pt x="4698" y="23487"/>
                </a:lnTo>
                <a:lnTo>
                  <a:pt x="20199" y="8221"/>
                </a:lnTo>
                <a:lnTo>
                  <a:pt x="41336" y="0"/>
                </a:lnTo>
                <a:lnTo>
                  <a:pt x="65292" y="3993"/>
                </a:lnTo>
                <a:lnTo>
                  <a:pt x="80793" y="14797"/>
                </a:lnTo>
                <a:lnTo>
                  <a:pt x="92771" y="32646"/>
                </a:lnTo>
                <a:lnTo>
                  <a:pt x="93946" y="57072"/>
                </a:lnTo>
                <a:lnTo>
                  <a:pt x="83377" y="77975"/>
                </a:lnTo>
                <a:lnTo>
                  <a:pt x="79854" y="81263"/>
                </a:lnTo>
                <a:lnTo>
                  <a:pt x="55898" y="57307"/>
                </a:lnTo>
                <a:lnTo>
                  <a:pt x="53079" y="58951"/>
                </a:lnTo>
                <a:lnTo>
                  <a:pt x="50026" y="60125"/>
                </a:lnTo>
                <a:lnTo>
                  <a:pt x="44390" y="60125"/>
                </a:lnTo>
                <a:lnTo>
                  <a:pt x="41101" y="59421"/>
                </a:lnTo>
                <a:close/>
              </a:path>
            </a:pathLst>
          </a:custGeom>
          <a:solidFill>
            <a:srgbClr val="FFFFFF">
              <a:alpha val="86520"/>
            </a:srgbClr>
          </a:solidFill>
          <a:ln cap="flat" cmpd="sng" w="9525">
            <a:solidFill>
              <a:srgbClr val="FFFFFF"/>
            </a:solidFill>
            <a:prstDash val="solid"/>
            <a:round/>
            <a:headEnd len="med" w="med" type="none"/>
            <a:tailEnd len="med" w="med" type="none"/>
          </a:ln>
        </p:spPr>
      </p:sp>
      <p:sp>
        <p:nvSpPr>
          <p:cNvPr id="679" name="Google Shape;679;p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80" name="Google Shape;680;p82"/>
          <p:cNvSpPr txBox="1"/>
          <p:nvPr/>
        </p:nvSpPr>
        <p:spPr>
          <a:xfrm>
            <a:off x="311700" y="4667575"/>
            <a:ext cx="4259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Engineering Biology Research Consortium (2019). </a:t>
            </a:r>
            <a:r>
              <a:rPr i="1" lang="en" sz="600">
                <a:latin typeface="Roboto"/>
                <a:ea typeface="Roboto"/>
                <a:cs typeface="Roboto"/>
                <a:sym typeface="Roboto"/>
              </a:rPr>
              <a:t>Engineering Biology: A Research Roadmap for the Next-Generation Bioeconomy</a:t>
            </a:r>
            <a:r>
              <a:rPr lang="en" sz="600">
                <a:latin typeface="Roboto"/>
                <a:ea typeface="Roboto"/>
                <a:cs typeface="Roboto"/>
                <a:sym typeface="Roboto"/>
              </a:rPr>
              <a:t>. Retrieved from http://roadmap.ebrc.org. doi: 10.25498/E4159B</a:t>
            </a:r>
            <a:r>
              <a:rPr lang="en" sz="700">
                <a:latin typeface="Roboto"/>
                <a:ea typeface="Roboto"/>
                <a:cs typeface="Roboto"/>
                <a:sym typeface="Roboto"/>
              </a:rPr>
              <a:t>.</a:t>
            </a:r>
            <a:endParaRPr sz="700">
              <a:latin typeface="Roboto"/>
              <a:ea typeface="Roboto"/>
              <a:cs typeface="Roboto"/>
              <a:sym typeface="Robot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id="685" name="Google Shape;685;p83"/>
          <p:cNvPicPr preferRelativeResize="0"/>
          <p:nvPr/>
        </p:nvPicPr>
        <p:blipFill rotWithShape="1">
          <a:blip r:embed="rId3">
            <a:alphaModFix/>
          </a:blip>
          <a:srcRect b="0" l="58299" r="23280" t="0"/>
          <a:stretch/>
        </p:blipFill>
        <p:spPr>
          <a:xfrm>
            <a:off x="4963381" y="2078950"/>
            <a:ext cx="1412937" cy="996125"/>
          </a:xfrm>
          <a:prstGeom prst="rect">
            <a:avLst/>
          </a:prstGeom>
          <a:noFill/>
          <a:ln>
            <a:noFill/>
          </a:ln>
        </p:spPr>
      </p:pic>
      <p:pic>
        <p:nvPicPr>
          <p:cNvPr id="686" name="Google Shape;686;p83"/>
          <p:cNvPicPr preferRelativeResize="0"/>
          <p:nvPr/>
        </p:nvPicPr>
        <p:blipFill rotWithShape="1">
          <a:blip r:embed="rId3">
            <a:alphaModFix/>
          </a:blip>
          <a:srcRect b="0" l="84544" r="0" t="0"/>
          <a:stretch/>
        </p:blipFill>
        <p:spPr>
          <a:xfrm>
            <a:off x="7272769" y="2078963"/>
            <a:ext cx="1185575" cy="996100"/>
          </a:xfrm>
          <a:prstGeom prst="rect">
            <a:avLst/>
          </a:prstGeom>
          <a:noFill/>
          <a:ln>
            <a:noFill/>
          </a:ln>
        </p:spPr>
      </p:pic>
      <p:pic>
        <p:nvPicPr>
          <p:cNvPr id="687" name="Google Shape;687;p83"/>
          <p:cNvPicPr preferRelativeResize="0"/>
          <p:nvPr/>
        </p:nvPicPr>
        <p:blipFill rotWithShape="1">
          <a:blip r:embed="rId3">
            <a:alphaModFix/>
          </a:blip>
          <a:srcRect b="0" l="0" r="79281" t="0"/>
          <a:stretch/>
        </p:blipFill>
        <p:spPr>
          <a:xfrm>
            <a:off x="507037" y="2078950"/>
            <a:ext cx="1589249" cy="996125"/>
          </a:xfrm>
          <a:prstGeom prst="rect">
            <a:avLst/>
          </a:prstGeom>
          <a:noFill/>
          <a:ln>
            <a:noFill/>
          </a:ln>
        </p:spPr>
      </p:pic>
      <p:sp>
        <p:nvSpPr>
          <p:cNvPr id="688" name="Google Shape;688;p83"/>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a:t>
            </a:r>
            <a:endParaRPr/>
          </a:p>
          <a:p>
            <a:pPr indent="0" lvl="0" marL="0" rtl="0" algn="l">
              <a:spcBef>
                <a:spcPts val="0"/>
              </a:spcBef>
              <a:spcAft>
                <a:spcPts val="0"/>
              </a:spcAft>
              <a:buNone/>
            </a:pPr>
            <a:r>
              <a:rPr lang="en"/>
              <a:t>“Omics data”</a:t>
            </a:r>
            <a:endParaRPr/>
          </a:p>
        </p:txBody>
      </p:sp>
      <p:sp>
        <p:nvSpPr>
          <p:cNvPr id="689" name="Google Shape;689;p8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90" name="Google Shape;690;p83"/>
          <p:cNvSpPr txBox="1"/>
          <p:nvPr/>
        </p:nvSpPr>
        <p:spPr>
          <a:xfrm>
            <a:off x="337375" y="1278775"/>
            <a:ext cx="19527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Roboto"/>
                <a:ea typeface="Roboto"/>
                <a:cs typeface="Roboto"/>
                <a:sym typeface="Roboto"/>
              </a:rPr>
              <a:t>Genome</a:t>
            </a:r>
            <a:endParaRPr b="1" sz="1600">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Who is there?</a:t>
            </a:r>
            <a:endParaRPr>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What can they make?</a:t>
            </a:r>
            <a:endParaRPr>
              <a:latin typeface="Roboto"/>
              <a:ea typeface="Roboto"/>
              <a:cs typeface="Roboto"/>
              <a:sym typeface="Roboto"/>
            </a:endParaRPr>
          </a:p>
        </p:txBody>
      </p:sp>
      <p:sp>
        <p:nvSpPr>
          <p:cNvPr id="691" name="Google Shape;691;p83"/>
          <p:cNvSpPr txBox="1"/>
          <p:nvPr/>
        </p:nvSpPr>
        <p:spPr>
          <a:xfrm>
            <a:off x="2622775" y="1278775"/>
            <a:ext cx="17262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Roboto"/>
                <a:ea typeface="Roboto"/>
                <a:cs typeface="Roboto"/>
                <a:sym typeface="Roboto"/>
              </a:rPr>
              <a:t>Transcriptome</a:t>
            </a:r>
            <a:endParaRPr b="1" sz="1600">
              <a:latin typeface="Roboto"/>
              <a:ea typeface="Roboto"/>
              <a:cs typeface="Roboto"/>
              <a:sym typeface="Roboto"/>
            </a:endParaRPr>
          </a:p>
          <a:p>
            <a:pPr indent="0" lvl="0" marL="0" rtl="0" algn="ctr">
              <a:spcBef>
                <a:spcPts val="0"/>
              </a:spcBef>
              <a:spcAft>
                <a:spcPts val="0"/>
              </a:spcAft>
              <a:buNone/>
            </a:pPr>
            <a:r>
              <a:rPr lang="en">
                <a:solidFill>
                  <a:schemeClr val="dk1"/>
                </a:solidFill>
                <a:latin typeface="Roboto"/>
                <a:ea typeface="Roboto"/>
                <a:cs typeface="Roboto"/>
                <a:sym typeface="Roboto"/>
              </a:rPr>
              <a:t>What are they saying to making?</a:t>
            </a:r>
            <a:endParaRPr b="1" sz="1600">
              <a:latin typeface="Roboto"/>
              <a:ea typeface="Roboto"/>
              <a:cs typeface="Roboto"/>
              <a:sym typeface="Roboto"/>
            </a:endParaRPr>
          </a:p>
        </p:txBody>
      </p:sp>
      <p:sp>
        <p:nvSpPr>
          <p:cNvPr id="692" name="Google Shape;692;p83"/>
          <p:cNvSpPr txBox="1"/>
          <p:nvPr/>
        </p:nvSpPr>
        <p:spPr>
          <a:xfrm>
            <a:off x="4795000" y="1278775"/>
            <a:ext cx="17262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Roboto"/>
                <a:ea typeface="Roboto"/>
                <a:cs typeface="Roboto"/>
                <a:sym typeface="Roboto"/>
              </a:rPr>
              <a:t>Proteome</a:t>
            </a:r>
            <a:endParaRPr b="1" sz="1600">
              <a:latin typeface="Roboto"/>
              <a:ea typeface="Roboto"/>
              <a:cs typeface="Roboto"/>
              <a:sym typeface="Roboto"/>
            </a:endParaRPr>
          </a:p>
          <a:p>
            <a:pPr indent="0" lvl="0" marL="0" rtl="0" algn="ctr">
              <a:spcBef>
                <a:spcPts val="0"/>
              </a:spcBef>
              <a:spcAft>
                <a:spcPts val="0"/>
              </a:spcAft>
              <a:buNone/>
            </a:pPr>
            <a:r>
              <a:rPr lang="en">
                <a:solidFill>
                  <a:schemeClr val="dk1"/>
                </a:solidFill>
                <a:latin typeface="Roboto"/>
                <a:ea typeface="Roboto"/>
                <a:cs typeface="Roboto"/>
                <a:sym typeface="Roboto"/>
              </a:rPr>
              <a:t>What are </a:t>
            </a:r>
            <a:r>
              <a:rPr lang="en">
                <a:solidFill>
                  <a:schemeClr val="dk1"/>
                </a:solidFill>
                <a:latin typeface="Roboto"/>
                <a:ea typeface="Roboto"/>
                <a:cs typeface="Roboto"/>
                <a:sym typeface="Roboto"/>
              </a:rPr>
              <a:t>they making?</a:t>
            </a:r>
            <a:endParaRPr b="1" sz="1600">
              <a:latin typeface="Roboto"/>
              <a:ea typeface="Roboto"/>
              <a:cs typeface="Roboto"/>
              <a:sym typeface="Roboto"/>
            </a:endParaRPr>
          </a:p>
        </p:txBody>
      </p:sp>
      <p:sp>
        <p:nvSpPr>
          <p:cNvPr id="693" name="Google Shape;693;p83"/>
          <p:cNvSpPr txBox="1"/>
          <p:nvPr/>
        </p:nvSpPr>
        <p:spPr>
          <a:xfrm>
            <a:off x="6967225" y="1278775"/>
            <a:ext cx="17262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Roboto"/>
                <a:ea typeface="Roboto"/>
                <a:cs typeface="Roboto"/>
                <a:sym typeface="Roboto"/>
              </a:rPr>
              <a:t>Metabolome</a:t>
            </a:r>
            <a:endParaRPr b="1" sz="1600">
              <a:latin typeface="Roboto"/>
              <a:ea typeface="Roboto"/>
              <a:cs typeface="Roboto"/>
              <a:sym typeface="Roboto"/>
            </a:endParaRPr>
          </a:p>
          <a:p>
            <a:pPr indent="0" lvl="0" marL="0" rtl="0" algn="ctr">
              <a:spcBef>
                <a:spcPts val="0"/>
              </a:spcBef>
              <a:spcAft>
                <a:spcPts val="0"/>
              </a:spcAft>
              <a:buNone/>
            </a:pPr>
            <a:r>
              <a:rPr lang="en">
                <a:solidFill>
                  <a:schemeClr val="dk1"/>
                </a:solidFill>
                <a:latin typeface="Roboto"/>
                <a:ea typeface="Roboto"/>
                <a:cs typeface="Roboto"/>
                <a:sym typeface="Roboto"/>
              </a:rPr>
              <a:t>What are they doing?</a:t>
            </a:r>
            <a:endParaRPr b="1" sz="1600">
              <a:latin typeface="Roboto"/>
              <a:ea typeface="Roboto"/>
              <a:cs typeface="Roboto"/>
              <a:sym typeface="Roboto"/>
            </a:endParaRPr>
          </a:p>
        </p:txBody>
      </p:sp>
      <p:sp>
        <p:nvSpPr>
          <p:cNvPr id="694" name="Google Shape;694;p83"/>
          <p:cNvSpPr txBox="1"/>
          <p:nvPr/>
        </p:nvSpPr>
        <p:spPr>
          <a:xfrm>
            <a:off x="256926" y="3088875"/>
            <a:ext cx="21135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Species identification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Mutation rate in a population</a:t>
            </a:r>
            <a:endParaRPr>
              <a:latin typeface="Roboto"/>
              <a:ea typeface="Roboto"/>
              <a:cs typeface="Roboto"/>
              <a:sym typeface="Roboto"/>
            </a:endParaRPr>
          </a:p>
        </p:txBody>
      </p:sp>
      <p:sp>
        <p:nvSpPr>
          <p:cNvPr id="695" name="Google Shape;695;p83"/>
          <p:cNvSpPr txBox="1"/>
          <p:nvPr/>
        </p:nvSpPr>
        <p:spPr>
          <a:xfrm>
            <a:off x="2461688" y="3088875"/>
            <a:ext cx="21135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Gene regulation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Population heterogeneity</a:t>
            </a:r>
            <a:endParaRPr>
              <a:latin typeface="Roboto"/>
              <a:ea typeface="Roboto"/>
              <a:cs typeface="Roboto"/>
              <a:sym typeface="Roboto"/>
            </a:endParaRPr>
          </a:p>
        </p:txBody>
      </p:sp>
      <p:sp>
        <p:nvSpPr>
          <p:cNvPr id="696" name="Google Shape;696;p83"/>
          <p:cNvSpPr txBox="1"/>
          <p:nvPr/>
        </p:nvSpPr>
        <p:spPr>
          <a:xfrm>
            <a:off x="4666450" y="3088875"/>
            <a:ext cx="21135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RNA regulation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Protein stability &amp; degradation</a:t>
            </a:r>
            <a:endParaRPr>
              <a:latin typeface="Roboto"/>
              <a:ea typeface="Roboto"/>
              <a:cs typeface="Roboto"/>
              <a:sym typeface="Roboto"/>
            </a:endParaRPr>
          </a:p>
        </p:txBody>
      </p:sp>
      <p:sp>
        <p:nvSpPr>
          <p:cNvPr id="697" name="Google Shape;697;p83"/>
          <p:cNvSpPr txBox="1"/>
          <p:nvPr/>
        </p:nvSpPr>
        <p:spPr>
          <a:xfrm>
            <a:off x="6871212" y="3088875"/>
            <a:ext cx="21135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Metabolic pathway efficiency</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Cellular inputs &amp; outputs</a:t>
            </a:r>
            <a:endParaRPr>
              <a:latin typeface="Roboto"/>
              <a:ea typeface="Roboto"/>
              <a:cs typeface="Roboto"/>
              <a:sym typeface="Roboto"/>
            </a:endParaRPr>
          </a:p>
        </p:txBody>
      </p:sp>
      <p:pic>
        <p:nvPicPr>
          <p:cNvPr id="698" name="Google Shape;698;p83"/>
          <p:cNvPicPr preferRelativeResize="0"/>
          <p:nvPr/>
        </p:nvPicPr>
        <p:blipFill rotWithShape="1">
          <a:blip r:embed="rId3">
            <a:alphaModFix/>
          </a:blip>
          <a:srcRect b="0" l="29558" r="52901" t="0"/>
          <a:stretch/>
        </p:blipFill>
        <p:spPr>
          <a:xfrm>
            <a:off x="2803731" y="2078950"/>
            <a:ext cx="1345413" cy="996125"/>
          </a:xfrm>
          <a:prstGeom prst="rect">
            <a:avLst/>
          </a:prstGeom>
          <a:noFill/>
          <a:ln>
            <a:noFill/>
          </a:ln>
        </p:spPr>
      </p:pic>
      <p:sp>
        <p:nvSpPr>
          <p:cNvPr id="699" name="Google Shape;699;p83"/>
          <p:cNvSpPr/>
          <p:nvPr/>
        </p:nvSpPr>
        <p:spPr>
          <a:xfrm rot="5400000">
            <a:off x="4510000" y="-36975"/>
            <a:ext cx="285600" cy="8630700"/>
          </a:xfrm>
          <a:prstGeom prst="rightBrace">
            <a:avLst>
              <a:gd fmla="val 50000" name="adj1"/>
              <a:gd fmla="val 5000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83"/>
          <p:cNvSpPr txBox="1"/>
          <p:nvPr/>
        </p:nvSpPr>
        <p:spPr>
          <a:xfrm>
            <a:off x="3680175" y="4355125"/>
            <a:ext cx="211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Then integrate!</a:t>
            </a:r>
            <a:endParaRPr>
              <a:latin typeface="Roboto"/>
              <a:ea typeface="Roboto"/>
              <a:cs typeface="Roboto"/>
              <a:sym typeface="Roboto"/>
            </a:endParaRPr>
          </a:p>
        </p:txBody>
      </p:sp>
      <p:sp>
        <p:nvSpPr>
          <p:cNvPr id="701" name="Google Shape;701;p83"/>
          <p:cNvSpPr txBox="1"/>
          <p:nvPr/>
        </p:nvSpPr>
        <p:spPr>
          <a:xfrm>
            <a:off x="6391075" y="4775200"/>
            <a:ext cx="2291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highlight>
                  <a:srgbClr val="FFFFFF"/>
                </a:highlight>
                <a:latin typeface="Roboto"/>
                <a:ea typeface="Roboto"/>
                <a:cs typeface="Roboto"/>
                <a:sym typeface="Roboto"/>
              </a:rPr>
              <a:t>Created with Biorender.com.</a:t>
            </a:r>
            <a:endParaRPr sz="1200">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84"/>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a:t>
            </a:r>
            <a:endParaRPr/>
          </a:p>
          <a:p>
            <a:pPr indent="0" lvl="0" marL="0" rtl="0" algn="l">
              <a:spcBef>
                <a:spcPts val="0"/>
              </a:spcBef>
              <a:spcAft>
                <a:spcPts val="0"/>
              </a:spcAft>
              <a:buNone/>
            </a:pPr>
            <a:r>
              <a:rPr lang="en"/>
              <a:t>Genomics</a:t>
            </a:r>
            <a:endParaRPr/>
          </a:p>
        </p:txBody>
      </p:sp>
      <p:sp>
        <p:nvSpPr>
          <p:cNvPr id="707" name="Google Shape;707;p84"/>
          <p:cNvSpPr txBox="1"/>
          <p:nvPr>
            <p:ph idx="1" type="body"/>
          </p:nvPr>
        </p:nvSpPr>
        <p:spPr>
          <a:xfrm>
            <a:off x="311700" y="847675"/>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342900" lvl="0" marL="457200" rtl="0" algn="l">
              <a:spcBef>
                <a:spcPts val="1600"/>
              </a:spcBef>
              <a:spcAft>
                <a:spcPts val="0"/>
              </a:spcAft>
              <a:buSzPts val="1800"/>
              <a:buChar char="●"/>
            </a:pPr>
            <a:r>
              <a:rPr lang="en" sz="1800"/>
              <a:t>Why:</a:t>
            </a:r>
            <a:endParaRPr sz="1800"/>
          </a:p>
          <a:p>
            <a:pPr indent="-342900" lvl="1" marL="914400" rtl="0" algn="l">
              <a:spcBef>
                <a:spcPts val="0"/>
              </a:spcBef>
              <a:spcAft>
                <a:spcPts val="0"/>
              </a:spcAft>
              <a:buSzPts val="1800"/>
              <a:buChar char="○"/>
            </a:pPr>
            <a:r>
              <a:rPr lang="en" sz="1800"/>
              <a:t>Discover members of a large population</a:t>
            </a:r>
            <a:endParaRPr sz="1800"/>
          </a:p>
          <a:p>
            <a:pPr indent="-342900" lvl="1" marL="914400" rtl="0" algn="l">
              <a:spcBef>
                <a:spcPts val="0"/>
              </a:spcBef>
              <a:spcAft>
                <a:spcPts val="0"/>
              </a:spcAft>
              <a:buSzPts val="1800"/>
              <a:buChar char="○"/>
            </a:pPr>
            <a:r>
              <a:rPr lang="en" sz="1800"/>
              <a:t>Understand the variation between/within populations</a:t>
            </a:r>
            <a:endParaRPr sz="1800"/>
          </a:p>
          <a:p>
            <a:pPr indent="-342900" lvl="1" marL="914400" rtl="0" algn="l">
              <a:spcBef>
                <a:spcPts val="0"/>
              </a:spcBef>
              <a:spcAft>
                <a:spcPts val="0"/>
              </a:spcAft>
              <a:buSzPts val="1800"/>
              <a:buChar char="○"/>
            </a:pPr>
            <a:r>
              <a:rPr lang="en" sz="1800"/>
              <a:t>Epigenomics: how DNA modifications impact expression</a:t>
            </a:r>
            <a:endParaRPr sz="1800"/>
          </a:p>
          <a:p>
            <a:pPr indent="0" lvl="0" marL="457200" rtl="0" algn="l">
              <a:spcBef>
                <a:spcPts val="1600"/>
              </a:spcBef>
              <a:spcAft>
                <a:spcPts val="1600"/>
              </a:spcAft>
              <a:buNone/>
            </a:pPr>
            <a:r>
              <a:t/>
            </a:r>
            <a:endParaRPr sz="1800"/>
          </a:p>
        </p:txBody>
      </p:sp>
      <p:sp>
        <p:nvSpPr>
          <p:cNvPr id="708" name="Google Shape;708;p8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09" name="Google Shape;709;p84"/>
          <p:cNvSpPr txBox="1"/>
          <p:nvPr>
            <p:ph idx="4294967295" type="body"/>
          </p:nvPr>
        </p:nvSpPr>
        <p:spPr>
          <a:xfrm>
            <a:off x="4832400" y="8476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342900" lvl="0" marL="457200" rtl="0" algn="l">
              <a:spcBef>
                <a:spcPts val="1600"/>
              </a:spcBef>
              <a:spcAft>
                <a:spcPts val="0"/>
              </a:spcAft>
              <a:buSzPts val="1800"/>
              <a:buChar char="●"/>
            </a:pPr>
            <a:r>
              <a:rPr lang="en" sz="1800"/>
              <a:t>How:</a:t>
            </a:r>
            <a:endParaRPr sz="1800"/>
          </a:p>
          <a:p>
            <a:pPr indent="-342900" lvl="1" marL="914400" rtl="0" algn="l">
              <a:spcBef>
                <a:spcPts val="0"/>
              </a:spcBef>
              <a:spcAft>
                <a:spcPts val="0"/>
              </a:spcAft>
              <a:buSzPts val="1800"/>
              <a:buChar char="○"/>
            </a:pPr>
            <a:r>
              <a:rPr lang="en" sz="1800"/>
              <a:t>Large-scale sequencing</a:t>
            </a:r>
            <a:endParaRPr sz="1800"/>
          </a:p>
          <a:p>
            <a:pPr indent="-342900" lvl="1" marL="914400" rtl="0" algn="l">
              <a:spcBef>
                <a:spcPts val="0"/>
              </a:spcBef>
              <a:spcAft>
                <a:spcPts val="0"/>
              </a:spcAft>
              <a:buSzPts val="1800"/>
              <a:buChar char="○"/>
            </a:pPr>
            <a:r>
              <a:rPr lang="en" sz="1800"/>
              <a:t>Reassembly (what </a:t>
            </a:r>
            <a:r>
              <a:rPr lang="en" sz="1800"/>
              <a:t>pieces</a:t>
            </a:r>
            <a:r>
              <a:rPr lang="en" sz="1800"/>
              <a:t> are from whom)</a:t>
            </a:r>
            <a:endParaRPr sz="1800"/>
          </a:p>
          <a:p>
            <a:pPr indent="-342900" lvl="1" marL="914400" rtl="0" algn="l">
              <a:spcBef>
                <a:spcPts val="0"/>
              </a:spcBef>
              <a:spcAft>
                <a:spcPts val="0"/>
              </a:spcAft>
              <a:buSzPts val="1800"/>
              <a:buChar char="○"/>
            </a:pPr>
            <a:r>
              <a:rPr lang="en" sz="1800"/>
              <a:t>Comparing</a:t>
            </a:r>
            <a:r>
              <a:rPr lang="en" sz="1800"/>
              <a:t> regions of interest (species identifiers, important coding regions)</a:t>
            </a:r>
            <a:endParaRPr sz="1800"/>
          </a:p>
        </p:txBody>
      </p:sp>
      <p:pic>
        <p:nvPicPr>
          <p:cNvPr id="710" name="Google Shape;710;p84"/>
          <p:cNvPicPr preferRelativeResize="0"/>
          <p:nvPr/>
        </p:nvPicPr>
        <p:blipFill rotWithShape="1">
          <a:blip r:embed="rId3">
            <a:alphaModFix/>
          </a:blip>
          <a:srcRect b="0" l="0" r="79281" t="31469"/>
          <a:stretch/>
        </p:blipFill>
        <p:spPr>
          <a:xfrm>
            <a:off x="3777375" y="4069375"/>
            <a:ext cx="1589249" cy="682650"/>
          </a:xfrm>
          <a:prstGeom prst="rect">
            <a:avLst/>
          </a:prstGeom>
          <a:noFill/>
          <a:ln>
            <a:noFill/>
          </a:ln>
        </p:spPr>
      </p:pic>
      <p:sp>
        <p:nvSpPr>
          <p:cNvPr id="711" name="Google Shape;711;p84"/>
          <p:cNvSpPr txBox="1"/>
          <p:nvPr/>
        </p:nvSpPr>
        <p:spPr>
          <a:xfrm>
            <a:off x="6391075" y="4775200"/>
            <a:ext cx="2291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highlight>
                  <a:srgbClr val="FFFFFF"/>
                </a:highlight>
                <a:latin typeface="Roboto"/>
                <a:ea typeface="Roboto"/>
                <a:cs typeface="Roboto"/>
                <a:sym typeface="Roboto"/>
              </a:rPr>
              <a:t>Created with Biorender.com.</a:t>
            </a:r>
            <a:endParaRPr sz="1200">
              <a:latin typeface="Roboto"/>
              <a:ea typeface="Roboto"/>
              <a:cs typeface="Roboto"/>
              <a:sym typeface="Robo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85"/>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a:t>
            </a:r>
            <a:endParaRPr/>
          </a:p>
          <a:p>
            <a:pPr indent="0" lvl="0" marL="0" rtl="0" algn="l">
              <a:spcBef>
                <a:spcPts val="0"/>
              </a:spcBef>
              <a:spcAft>
                <a:spcPts val="0"/>
              </a:spcAft>
              <a:buNone/>
            </a:pPr>
            <a:r>
              <a:rPr lang="en"/>
              <a:t>Transcriptomics</a:t>
            </a:r>
            <a:endParaRPr/>
          </a:p>
        </p:txBody>
      </p:sp>
      <p:sp>
        <p:nvSpPr>
          <p:cNvPr id="717" name="Google Shape;717;p85"/>
          <p:cNvSpPr txBox="1"/>
          <p:nvPr>
            <p:ph idx="1" type="body"/>
          </p:nvPr>
        </p:nvSpPr>
        <p:spPr>
          <a:xfrm>
            <a:off x="311700" y="847675"/>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342900" lvl="0" marL="457200" rtl="0" algn="l">
              <a:spcBef>
                <a:spcPts val="1600"/>
              </a:spcBef>
              <a:spcAft>
                <a:spcPts val="0"/>
              </a:spcAft>
              <a:buSzPts val="1800"/>
              <a:buChar char="●"/>
            </a:pPr>
            <a:r>
              <a:rPr lang="en" sz="1800"/>
              <a:t>Why:</a:t>
            </a:r>
            <a:endParaRPr sz="1800"/>
          </a:p>
          <a:p>
            <a:pPr indent="-342900" lvl="1" marL="914400" rtl="0" algn="l">
              <a:spcBef>
                <a:spcPts val="0"/>
              </a:spcBef>
              <a:spcAft>
                <a:spcPts val="0"/>
              </a:spcAft>
              <a:buSzPts val="1800"/>
              <a:buChar char="○"/>
            </a:pPr>
            <a:r>
              <a:rPr lang="en" sz="1800"/>
              <a:t>mRNA - what genes are cells expressing under specific conditions</a:t>
            </a:r>
            <a:endParaRPr sz="1800"/>
          </a:p>
          <a:p>
            <a:pPr indent="-342900" lvl="1" marL="914400" rtl="0" algn="l">
              <a:spcBef>
                <a:spcPts val="0"/>
              </a:spcBef>
              <a:spcAft>
                <a:spcPts val="0"/>
              </a:spcAft>
              <a:buSzPts val="1800"/>
              <a:buChar char="○"/>
            </a:pPr>
            <a:r>
              <a:rPr lang="en" sz="1800"/>
              <a:t>ncRNA - regulation and more</a:t>
            </a:r>
            <a:endParaRPr sz="1800"/>
          </a:p>
          <a:p>
            <a:pPr indent="0" lvl="0" marL="457200" rtl="0" algn="l">
              <a:spcBef>
                <a:spcPts val="1600"/>
              </a:spcBef>
              <a:spcAft>
                <a:spcPts val="1600"/>
              </a:spcAft>
              <a:buNone/>
            </a:pPr>
            <a:r>
              <a:t/>
            </a:r>
            <a:endParaRPr sz="1800"/>
          </a:p>
        </p:txBody>
      </p:sp>
      <p:sp>
        <p:nvSpPr>
          <p:cNvPr id="718" name="Google Shape;718;p8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19" name="Google Shape;719;p85"/>
          <p:cNvSpPr txBox="1"/>
          <p:nvPr>
            <p:ph idx="4294967295" type="body"/>
          </p:nvPr>
        </p:nvSpPr>
        <p:spPr>
          <a:xfrm>
            <a:off x="4832400" y="8476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342900" lvl="0" marL="457200" rtl="0" algn="l">
              <a:spcBef>
                <a:spcPts val="1600"/>
              </a:spcBef>
              <a:spcAft>
                <a:spcPts val="0"/>
              </a:spcAft>
              <a:buSzPts val="1800"/>
              <a:buChar char="●"/>
            </a:pPr>
            <a:r>
              <a:rPr lang="en" sz="1800"/>
              <a:t>How:</a:t>
            </a:r>
            <a:endParaRPr sz="1800"/>
          </a:p>
          <a:p>
            <a:pPr indent="-342900" lvl="1" marL="914400" rtl="0" algn="l">
              <a:spcBef>
                <a:spcPts val="0"/>
              </a:spcBef>
              <a:spcAft>
                <a:spcPts val="0"/>
              </a:spcAft>
              <a:buSzPts val="1800"/>
              <a:buChar char="○"/>
            </a:pPr>
            <a:r>
              <a:rPr lang="en" sz="1800"/>
              <a:t>RNA sequencing (similar to DNA-seq)</a:t>
            </a:r>
            <a:endParaRPr sz="1800"/>
          </a:p>
          <a:p>
            <a:pPr indent="-342900" lvl="1" marL="914400" rtl="0" algn="l">
              <a:spcBef>
                <a:spcPts val="0"/>
              </a:spcBef>
              <a:spcAft>
                <a:spcPts val="0"/>
              </a:spcAft>
              <a:buSzPts val="1800"/>
              <a:buChar char="○"/>
            </a:pPr>
            <a:r>
              <a:rPr lang="en" sz="1800"/>
              <a:t>Microarrays (quantify a set of specific sequences)</a:t>
            </a:r>
            <a:endParaRPr sz="1800"/>
          </a:p>
        </p:txBody>
      </p:sp>
      <p:pic>
        <p:nvPicPr>
          <p:cNvPr id="720" name="Google Shape;720;p85"/>
          <p:cNvPicPr preferRelativeResize="0"/>
          <p:nvPr/>
        </p:nvPicPr>
        <p:blipFill rotWithShape="1">
          <a:blip r:embed="rId3">
            <a:alphaModFix/>
          </a:blip>
          <a:srcRect b="0" l="29558" r="52901" t="0"/>
          <a:stretch/>
        </p:blipFill>
        <p:spPr>
          <a:xfrm>
            <a:off x="3899293" y="3755900"/>
            <a:ext cx="1345413" cy="996125"/>
          </a:xfrm>
          <a:prstGeom prst="rect">
            <a:avLst/>
          </a:prstGeom>
          <a:noFill/>
          <a:ln>
            <a:noFill/>
          </a:ln>
        </p:spPr>
      </p:pic>
      <p:sp>
        <p:nvSpPr>
          <p:cNvPr id="721" name="Google Shape;721;p85"/>
          <p:cNvSpPr txBox="1"/>
          <p:nvPr/>
        </p:nvSpPr>
        <p:spPr>
          <a:xfrm>
            <a:off x="6391075" y="4775200"/>
            <a:ext cx="2291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highlight>
                  <a:srgbClr val="FFFFFF"/>
                </a:highlight>
                <a:latin typeface="Roboto"/>
                <a:ea typeface="Roboto"/>
                <a:cs typeface="Roboto"/>
                <a:sym typeface="Roboto"/>
              </a:rPr>
              <a:t>Created with Biorender.com.</a:t>
            </a:r>
            <a:endParaRPr sz="1200">
              <a:latin typeface="Roboto"/>
              <a:ea typeface="Roboto"/>
              <a:cs typeface="Roboto"/>
              <a:sym typeface="Robo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86"/>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a:t>
            </a:r>
            <a:endParaRPr/>
          </a:p>
          <a:p>
            <a:pPr indent="0" lvl="0" marL="0" rtl="0" algn="l">
              <a:spcBef>
                <a:spcPts val="0"/>
              </a:spcBef>
              <a:spcAft>
                <a:spcPts val="0"/>
              </a:spcAft>
              <a:buClr>
                <a:schemeClr val="dk1"/>
              </a:buClr>
              <a:buSzPts val="1100"/>
              <a:buFont typeface="Arial"/>
              <a:buNone/>
            </a:pPr>
            <a:r>
              <a:rPr lang="en"/>
              <a:t>Proteomics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727" name="Google Shape;727;p86"/>
          <p:cNvSpPr txBox="1"/>
          <p:nvPr>
            <p:ph idx="1" type="body"/>
          </p:nvPr>
        </p:nvSpPr>
        <p:spPr>
          <a:xfrm>
            <a:off x="311700" y="847675"/>
            <a:ext cx="42603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342900" lvl="0" marL="457200" rtl="0" algn="l">
              <a:spcBef>
                <a:spcPts val="1600"/>
              </a:spcBef>
              <a:spcAft>
                <a:spcPts val="0"/>
              </a:spcAft>
              <a:buSzPts val="1800"/>
              <a:buChar char="●"/>
            </a:pPr>
            <a:r>
              <a:rPr lang="en" sz="1800"/>
              <a:t>Why:</a:t>
            </a:r>
            <a:endParaRPr sz="1800"/>
          </a:p>
          <a:p>
            <a:pPr indent="-342900" lvl="1" marL="914400" rtl="0" algn="l">
              <a:spcBef>
                <a:spcPts val="0"/>
              </a:spcBef>
              <a:spcAft>
                <a:spcPts val="0"/>
              </a:spcAft>
              <a:buSzPts val="1800"/>
              <a:buChar char="○"/>
            </a:pPr>
            <a:r>
              <a:rPr lang="en" sz="1800"/>
              <a:t>Know what proteins make up a cell/tissue</a:t>
            </a:r>
            <a:endParaRPr sz="1800"/>
          </a:p>
          <a:p>
            <a:pPr indent="-342900" lvl="1" marL="914400" rtl="0" algn="l">
              <a:spcBef>
                <a:spcPts val="0"/>
              </a:spcBef>
              <a:spcAft>
                <a:spcPts val="0"/>
              </a:spcAft>
              <a:buSzPts val="1800"/>
              <a:buChar char="○"/>
            </a:pPr>
            <a:r>
              <a:rPr lang="en" sz="1800"/>
              <a:t>Know if cells are making a product of interest</a:t>
            </a:r>
            <a:endParaRPr sz="1800"/>
          </a:p>
          <a:p>
            <a:pPr indent="0" lvl="0" marL="457200" rtl="0" algn="l">
              <a:spcBef>
                <a:spcPts val="1600"/>
              </a:spcBef>
              <a:spcAft>
                <a:spcPts val="1600"/>
              </a:spcAft>
              <a:buNone/>
            </a:pPr>
            <a:r>
              <a:t/>
            </a:r>
            <a:endParaRPr sz="1800"/>
          </a:p>
        </p:txBody>
      </p:sp>
      <p:sp>
        <p:nvSpPr>
          <p:cNvPr id="728" name="Google Shape;728;p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29" name="Google Shape;729;p86"/>
          <p:cNvSpPr txBox="1"/>
          <p:nvPr>
            <p:ph idx="4294967295" type="body"/>
          </p:nvPr>
        </p:nvSpPr>
        <p:spPr>
          <a:xfrm>
            <a:off x="4832400" y="8476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342900" lvl="0" marL="457200" rtl="0" algn="l">
              <a:spcBef>
                <a:spcPts val="1600"/>
              </a:spcBef>
              <a:spcAft>
                <a:spcPts val="0"/>
              </a:spcAft>
              <a:buSzPts val="1800"/>
              <a:buChar char="●"/>
            </a:pPr>
            <a:r>
              <a:rPr lang="en" sz="1800"/>
              <a:t>How:</a:t>
            </a:r>
            <a:endParaRPr sz="1800"/>
          </a:p>
          <a:p>
            <a:pPr indent="-342900" lvl="1" marL="914400" rtl="0" algn="l">
              <a:spcBef>
                <a:spcPts val="0"/>
              </a:spcBef>
              <a:spcAft>
                <a:spcPts val="0"/>
              </a:spcAft>
              <a:buSzPts val="1800"/>
              <a:buChar char="○"/>
            </a:pPr>
            <a:r>
              <a:rPr lang="en" sz="1800"/>
              <a:t>Immunoassays (antibodies)</a:t>
            </a:r>
            <a:endParaRPr sz="1800"/>
          </a:p>
          <a:p>
            <a:pPr indent="-342900" lvl="1" marL="914400" rtl="0" algn="l">
              <a:spcBef>
                <a:spcPts val="0"/>
              </a:spcBef>
              <a:spcAft>
                <a:spcPts val="0"/>
              </a:spcAft>
              <a:buSzPts val="1800"/>
              <a:buChar char="○"/>
            </a:pPr>
            <a:r>
              <a:rPr lang="en" sz="1800"/>
              <a:t>Protein purification (pull out and </a:t>
            </a:r>
            <a:r>
              <a:rPr lang="en" sz="1800"/>
              <a:t>quantify</a:t>
            </a:r>
            <a:r>
              <a:rPr lang="en" sz="1800"/>
              <a:t> a protein of interest, often through a tag)</a:t>
            </a:r>
            <a:endParaRPr sz="1800"/>
          </a:p>
          <a:p>
            <a:pPr indent="-342900" lvl="1" marL="914400" rtl="0" algn="l">
              <a:spcBef>
                <a:spcPts val="0"/>
              </a:spcBef>
              <a:spcAft>
                <a:spcPts val="0"/>
              </a:spcAft>
              <a:buSzPts val="1800"/>
              <a:buChar char="○"/>
            </a:pPr>
            <a:r>
              <a:rPr lang="en" sz="1800"/>
              <a:t>Mass spectrometry (look for proteins </a:t>
            </a:r>
            <a:r>
              <a:rPr lang="en" sz="1800"/>
              <a:t>with</a:t>
            </a:r>
            <a:r>
              <a:rPr lang="en" sz="1800"/>
              <a:t> known chemical profiles)</a:t>
            </a:r>
            <a:endParaRPr sz="1800"/>
          </a:p>
        </p:txBody>
      </p:sp>
      <p:pic>
        <p:nvPicPr>
          <p:cNvPr id="730" name="Google Shape;730;p86"/>
          <p:cNvPicPr preferRelativeResize="0"/>
          <p:nvPr/>
        </p:nvPicPr>
        <p:blipFill rotWithShape="1">
          <a:blip r:embed="rId3">
            <a:alphaModFix/>
          </a:blip>
          <a:srcRect b="0" l="58299" r="23280" t="0"/>
          <a:stretch/>
        </p:blipFill>
        <p:spPr>
          <a:xfrm>
            <a:off x="3865531" y="3755900"/>
            <a:ext cx="1412937" cy="996125"/>
          </a:xfrm>
          <a:prstGeom prst="rect">
            <a:avLst/>
          </a:prstGeom>
          <a:noFill/>
          <a:ln>
            <a:noFill/>
          </a:ln>
        </p:spPr>
      </p:pic>
      <p:sp>
        <p:nvSpPr>
          <p:cNvPr id="731" name="Google Shape;731;p86"/>
          <p:cNvSpPr txBox="1"/>
          <p:nvPr/>
        </p:nvSpPr>
        <p:spPr>
          <a:xfrm>
            <a:off x="6391075" y="4775200"/>
            <a:ext cx="2291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highlight>
                  <a:srgbClr val="FFFFFF"/>
                </a:highlight>
                <a:latin typeface="Roboto"/>
                <a:ea typeface="Roboto"/>
                <a:cs typeface="Roboto"/>
                <a:sym typeface="Roboto"/>
              </a:rPr>
              <a:t>Created with Biorender.com.</a:t>
            </a:r>
            <a:endParaRPr sz="1200">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87"/>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a:t>
            </a:r>
            <a:endParaRPr/>
          </a:p>
          <a:p>
            <a:pPr indent="0" lvl="0" marL="0" rtl="0" algn="l">
              <a:spcBef>
                <a:spcPts val="0"/>
              </a:spcBef>
              <a:spcAft>
                <a:spcPts val="0"/>
              </a:spcAft>
              <a:buNone/>
            </a:pPr>
            <a:r>
              <a:rPr lang="en"/>
              <a:t>Metabolomics</a:t>
            </a:r>
            <a:endParaRPr/>
          </a:p>
        </p:txBody>
      </p:sp>
      <p:sp>
        <p:nvSpPr>
          <p:cNvPr id="737" name="Google Shape;737;p87"/>
          <p:cNvSpPr txBox="1"/>
          <p:nvPr>
            <p:ph idx="1" type="body"/>
          </p:nvPr>
        </p:nvSpPr>
        <p:spPr>
          <a:xfrm>
            <a:off x="311700" y="847675"/>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342900" lvl="0" marL="457200" rtl="0" algn="l">
              <a:spcBef>
                <a:spcPts val="1600"/>
              </a:spcBef>
              <a:spcAft>
                <a:spcPts val="0"/>
              </a:spcAft>
              <a:buSzPts val="1800"/>
              <a:buChar char="●"/>
            </a:pPr>
            <a:r>
              <a:rPr lang="en" sz="1800"/>
              <a:t>Why:</a:t>
            </a:r>
            <a:endParaRPr sz="1800"/>
          </a:p>
          <a:p>
            <a:pPr indent="-342900" lvl="1" marL="914400" rtl="0" algn="l">
              <a:spcBef>
                <a:spcPts val="0"/>
              </a:spcBef>
              <a:spcAft>
                <a:spcPts val="0"/>
              </a:spcAft>
              <a:buSzPts val="1800"/>
              <a:buChar char="○"/>
            </a:pPr>
            <a:r>
              <a:rPr lang="en" sz="1800"/>
              <a:t>Know what chemical products a cell is making</a:t>
            </a:r>
            <a:endParaRPr sz="1800"/>
          </a:p>
          <a:p>
            <a:pPr indent="-342900" lvl="1" marL="914400" rtl="0" algn="l">
              <a:spcBef>
                <a:spcPts val="0"/>
              </a:spcBef>
              <a:spcAft>
                <a:spcPts val="0"/>
              </a:spcAft>
              <a:buSzPts val="1800"/>
              <a:buChar char="○"/>
            </a:pPr>
            <a:r>
              <a:rPr lang="en" sz="1800"/>
              <a:t>Quantify signalling molecules or chemical product production</a:t>
            </a:r>
            <a:endParaRPr sz="1800"/>
          </a:p>
          <a:p>
            <a:pPr indent="0" lvl="0" marL="457200" rtl="0" algn="l">
              <a:spcBef>
                <a:spcPts val="1600"/>
              </a:spcBef>
              <a:spcAft>
                <a:spcPts val="1600"/>
              </a:spcAft>
              <a:buNone/>
            </a:pPr>
            <a:r>
              <a:t/>
            </a:r>
            <a:endParaRPr sz="1800"/>
          </a:p>
        </p:txBody>
      </p:sp>
      <p:sp>
        <p:nvSpPr>
          <p:cNvPr id="738" name="Google Shape;738;p8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39" name="Google Shape;739;p87"/>
          <p:cNvSpPr txBox="1"/>
          <p:nvPr>
            <p:ph idx="4294967295" type="body"/>
          </p:nvPr>
        </p:nvSpPr>
        <p:spPr>
          <a:xfrm>
            <a:off x="4832400" y="8476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342900" lvl="0" marL="457200" rtl="0" algn="l">
              <a:spcBef>
                <a:spcPts val="1600"/>
              </a:spcBef>
              <a:spcAft>
                <a:spcPts val="0"/>
              </a:spcAft>
              <a:buSzPts val="1800"/>
              <a:buChar char="●"/>
            </a:pPr>
            <a:r>
              <a:rPr lang="en" sz="1800"/>
              <a:t>How:</a:t>
            </a:r>
            <a:endParaRPr sz="1800"/>
          </a:p>
          <a:p>
            <a:pPr indent="-342900" lvl="1" marL="914400" rtl="0" algn="l">
              <a:spcBef>
                <a:spcPts val="0"/>
              </a:spcBef>
              <a:spcAft>
                <a:spcPts val="0"/>
              </a:spcAft>
              <a:buSzPts val="1800"/>
              <a:buChar char="○"/>
            </a:pPr>
            <a:r>
              <a:rPr lang="en" sz="1800"/>
              <a:t>Spectrometry methods (gas/liquid chromatography) </a:t>
            </a:r>
            <a:endParaRPr sz="1800"/>
          </a:p>
          <a:p>
            <a:pPr indent="-342900" lvl="1" marL="914400" rtl="0" algn="l">
              <a:spcBef>
                <a:spcPts val="0"/>
              </a:spcBef>
              <a:spcAft>
                <a:spcPts val="0"/>
              </a:spcAft>
              <a:buSzPts val="1800"/>
              <a:buChar char="○"/>
            </a:pPr>
            <a:r>
              <a:rPr lang="en" sz="1800"/>
              <a:t>Assays for specific </a:t>
            </a:r>
            <a:r>
              <a:rPr lang="en" sz="1800"/>
              <a:t>molecules</a:t>
            </a:r>
            <a:r>
              <a:rPr lang="en" sz="1800"/>
              <a:t> of interest</a:t>
            </a:r>
            <a:endParaRPr sz="1800"/>
          </a:p>
        </p:txBody>
      </p:sp>
      <p:pic>
        <p:nvPicPr>
          <p:cNvPr id="740" name="Google Shape;740;p87"/>
          <p:cNvPicPr preferRelativeResize="0"/>
          <p:nvPr/>
        </p:nvPicPr>
        <p:blipFill rotWithShape="1">
          <a:blip r:embed="rId3">
            <a:alphaModFix/>
          </a:blip>
          <a:srcRect b="0" l="84544" r="0" t="0"/>
          <a:stretch/>
        </p:blipFill>
        <p:spPr>
          <a:xfrm>
            <a:off x="3979219" y="3755938"/>
            <a:ext cx="1185575" cy="996100"/>
          </a:xfrm>
          <a:prstGeom prst="rect">
            <a:avLst/>
          </a:prstGeom>
          <a:noFill/>
          <a:ln>
            <a:noFill/>
          </a:ln>
        </p:spPr>
      </p:pic>
      <p:sp>
        <p:nvSpPr>
          <p:cNvPr id="741" name="Google Shape;741;p87"/>
          <p:cNvSpPr txBox="1"/>
          <p:nvPr/>
        </p:nvSpPr>
        <p:spPr>
          <a:xfrm>
            <a:off x="6391075" y="4775200"/>
            <a:ext cx="2291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highlight>
                  <a:srgbClr val="FFFFFF"/>
                </a:highlight>
                <a:latin typeface="Roboto"/>
                <a:ea typeface="Roboto"/>
                <a:cs typeface="Roboto"/>
                <a:sym typeface="Roboto"/>
              </a:rPr>
              <a:t>Created with Biorender.com.</a:t>
            </a:r>
            <a:endParaRPr sz="1200">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88"/>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a:t>
            </a:r>
            <a:endParaRPr/>
          </a:p>
          <a:p>
            <a:pPr indent="0" lvl="0" marL="0" rtl="0" algn="l">
              <a:spcBef>
                <a:spcPts val="0"/>
              </a:spcBef>
              <a:spcAft>
                <a:spcPts val="0"/>
              </a:spcAft>
              <a:buClr>
                <a:schemeClr val="dk1"/>
              </a:buClr>
              <a:buSzPts val="1100"/>
              <a:buFont typeface="Arial"/>
              <a:buNone/>
            </a:pPr>
            <a:r>
              <a:rPr lang="en"/>
              <a:t>Databases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747" name="Google Shape;747;p88"/>
          <p:cNvSpPr txBox="1"/>
          <p:nvPr>
            <p:ph idx="1" type="body"/>
          </p:nvPr>
        </p:nvSpPr>
        <p:spPr>
          <a:xfrm>
            <a:off x="311700" y="847675"/>
            <a:ext cx="42603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solidFill>
                <a:schemeClr val="dk1"/>
              </a:solidFill>
            </a:endParaRPr>
          </a:p>
          <a:p>
            <a:pPr indent="-342900" lvl="0" marL="457200" rtl="0" algn="l">
              <a:spcBef>
                <a:spcPts val="1600"/>
              </a:spcBef>
              <a:spcAft>
                <a:spcPts val="0"/>
              </a:spcAft>
              <a:buSzPts val="1800"/>
              <a:buChar char="●"/>
            </a:pPr>
            <a:r>
              <a:rPr lang="en"/>
              <a:t>National Center for Biotechnology Information (NCBI)</a:t>
            </a:r>
            <a:endParaRPr/>
          </a:p>
          <a:p>
            <a:pPr indent="-317500" lvl="1" marL="914400" rtl="0" algn="l">
              <a:spcBef>
                <a:spcPts val="0"/>
              </a:spcBef>
              <a:spcAft>
                <a:spcPts val="0"/>
              </a:spcAft>
              <a:buSzPts val="1400"/>
              <a:buChar char="○"/>
            </a:pPr>
            <a:r>
              <a:rPr lang="en"/>
              <a:t>GenBank - NIH genetic seq. collection</a:t>
            </a:r>
            <a:endParaRPr/>
          </a:p>
          <a:p>
            <a:pPr indent="-317500" lvl="1" marL="914400" rtl="0" algn="l">
              <a:spcBef>
                <a:spcPts val="0"/>
              </a:spcBef>
              <a:spcAft>
                <a:spcPts val="0"/>
              </a:spcAft>
              <a:buSzPts val="1400"/>
              <a:buChar char="○"/>
            </a:pPr>
            <a:r>
              <a:rPr lang="en"/>
              <a:t>Nucleotide BLAST - search gene seqs.</a:t>
            </a:r>
            <a:endParaRPr/>
          </a:p>
          <a:p>
            <a:pPr indent="-342900" lvl="0" marL="457200" rtl="0" algn="l">
              <a:spcBef>
                <a:spcPts val="0"/>
              </a:spcBef>
              <a:spcAft>
                <a:spcPts val="0"/>
              </a:spcAft>
              <a:buClr>
                <a:schemeClr val="dk1"/>
              </a:buClr>
              <a:buSzPts val="1800"/>
              <a:buChar char="●"/>
            </a:pPr>
            <a:r>
              <a:rPr lang="en">
                <a:solidFill>
                  <a:schemeClr val="dk1"/>
                </a:solidFill>
              </a:rPr>
              <a:t>UniProt</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Protein seq. and functional information</a:t>
            </a:r>
            <a:endParaRPr>
              <a:solidFill>
                <a:schemeClr val="dk1"/>
              </a:solidFill>
            </a:endParaRPr>
          </a:p>
          <a:p>
            <a:pPr indent="-342900" lvl="0" marL="457200" rtl="0" algn="l">
              <a:spcBef>
                <a:spcPts val="0"/>
              </a:spcBef>
              <a:spcAft>
                <a:spcPts val="0"/>
              </a:spcAft>
              <a:buSzPts val="1800"/>
              <a:buChar char="●"/>
            </a:pPr>
            <a:r>
              <a:rPr lang="en"/>
              <a:t>RCSB Protein Database (PDB)</a:t>
            </a:r>
            <a:endParaRPr/>
          </a:p>
          <a:p>
            <a:pPr indent="-317500" lvl="1" marL="914400" rtl="0" algn="l">
              <a:spcBef>
                <a:spcPts val="0"/>
              </a:spcBef>
              <a:spcAft>
                <a:spcPts val="0"/>
              </a:spcAft>
              <a:buSzPts val="1400"/>
              <a:buChar char="○"/>
            </a:pPr>
            <a:r>
              <a:rPr lang="en"/>
              <a:t>Characterized protein structure and models</a:t>
            </a:r>
            <a:endParaRPr/>
          </a:p>
          <a:p>
            <a:pPr indent="-342900" lvl="0" marL="457200" rtl="0" algn="l">
              <a:spcBef>
                <a:spcPts val="0"/>
              </a:spcBef>
              <a:spcAft>
                <a:spcPts val="0"/>
              </a:spcAft>
              <a:buSzPts val="1800"/>
              <a:buChar char="●"/>
            </a:pPr>
            <a:r>
              <a:rPr lang="en"/>
              <a:t>Other, more specific DBs:</a:t>
            </a:r>
            <a:endParaRPr/>
          </a:p>
          <a:p>
            <a:pPr indent="-317500" lvl="1" marL="914400" rtl="0" algn="l">
              <a:spcBef>
                <a:spcPts val="0"/>
              </a:spcBef>
              <a:spcAft>
                <a:spcPts val="0"/>
              </a:spcAft>
              <a:buSzPts val="1400"/>
              <a:buChar char="○"/>
            </a:pPr>
            <a:r>
              <a:rPr lang="en"/>
              <a:t>FPBase - fluorescent protein characterization and lineages</a:t>
            </a:r>
            <a:endParaRPr/>
          </a:p>
        </p:txBody>
      </p:sp>
      <p:sp>
        <p:nvSpPr>
          <p:cNvPr id="748" name="Google Shape;748;p8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49" name="Google Shape;749;p88"/>
          <p:cNvPicPr preferRelativeResize="0"/>
          <p:nvPr/>
        </p:nvPicPr>
        <p:blipFill>
          <a:blip r:embed="rId3">
            <a:alphaModFix/>
          </a:blip>
          <a:stretch>
            <a:fillRect/>
          </a:stretch>
        </p:blipFill>
        <p:spPr>
          <a:xfrm>
            <a:off x="4957900" y="1638600"/>
            <a:ext cx="967750" cy="1197700"/>
          </a:xfrm>
          <a:prstGeom prst="rect">
            <a:avLst/>
          </a:prstGeom>
          <a:noFill/>
          <a:ln>
            <a:noFill/>
          </a:ln>
        </p:spPr>
      </p:pic>
      <p:pic>
        <p:nvPicPr>
          <p:cNvPr id="750" name="Google Shape;750;p88"/>
          <p:cNvPicPr preferRelativeResize="0"/>
          <p:nvPr/>
        </p:nvPicPr>
        <p:blipFill>
          <a:blip r:embed="rId4">
            <a:alphaModFix/>
          </a:blip>
          <a:stretch>
            <a:fillRect/>
          </a:stretch>
        </p:blipFill>
        <p:spPr>
          <a:xfrm>
            <a:off x="9551733" y="1306800"/>
            <a:ext cx="1436716" cy="745987"/>
          </a:xfrm>
          <a:prstGeom prst="rect">
            <a:avLst/>
          </a:prstGeom>
          <a:noFill/>
          <a:ln>
            <a:noFill/>
          </a:ln>
        </p:spPr>
      </p:pic>
      <p:pic>
        <p:nvPicPr>
          <p:cNvPr id="751" name="Google Shape;751;p88"/>
          <p:cNvPicPr preferRelativeResize="0"/>
          <p:nvPr/>
        </p:nvPicPr>
        <p:blipFill>
          <a:blip r:embed="rId5">
            <a:alphaModFix/>
          </a:blip>
          <a:stretch>
            <a:fillRect/>
          </a:stretch>
        </p:blipFill>
        <p:spPr>
          <a:xfrm>
            <a:off x="6158704" y="1864458"/>
            <a:ext cx="2735242" cy="745975"/>
          </a:xfrm>
          <a:prstGeom prst="rect">
            <a:avLst/>
          </a:prstGeom>
          <a:noFill/>
          <a:ln>
            <a:noFill/>
          </a:ln>
        </p:spPr>
      </p:pic>
      <p:pic>
        <p:nvPicPr>
          <p:cNvPr id="752" name="Google Shape;752;p88"/>
          <p:cNvPicPr preferRelativeResize="0"/>
          <p:nvPr/>
        </p:nvPicPr>
        <p:blipFill>
          <a:blip r:embed="rId6">
            <a:alphaModFix/>
          </a:blip>
          <a:stretch>
            <a:fillRect/>
          </a:stretch>
        </p:blipFill>
        <p:spPr>
          <a:xfrm>
            <a:off x="9992994" y="2360556"/>
            <a:ext cx="1131000" cy="1131000"/>
          </a:xfrm>
          <a:prstGeom prst="rect">
            <a:avLst/>
          </a:prstGeom>
          <a:noFill/>
          <a:ln>
            <a:noFill/>
          </a:ln>
        </p:spPr>
      </p:pic>
      <p:pic>
        <p:nvPicPr>
          <p:cNvPr id="753" name="Google Shape;753;p88"/>
          <p:cNvPicPr preferRelativeResize="0"/>
          <p:nvPr/>
        </p:nvPicPr>
        <p:blipFill>
          <a:blip r:embed="rId7">
            <a:alphaModFix/>
          </a:blip>
          <a:stretch>
            <a:fillRect/>
          </a:stretch>
        </p:blipFill>
        <p:spPr>
          <a:xfrm>
            <a:off x="5004000" y="3133075"/>
            <a:ext cx="2478908" cy="1131000"/>
          </a:xfrm>
          <a:prstGeom prst="rect">
            <a:avLst/>
          </a:prstGeom>
          <a:noFill/>
          <a:ln>
            <a:noFill/>
          </a:ln>
        </p:spPr>
      </p:pic>
      <p:pic>
        <p:nvPicPr>
          <p:cNvPr id="754" name="Google Shape;754;p88"/>
          <p:cNvPicPr preferRelativeResize="0"/>
          <p:nvPr/>
        </p:nvPicPr>
        <p:blipFill>
          <a:blip r:embed="rId8">
            <a:alphaModFix/>
          </a:blip>
          <a:stretch>
            <a:fillRect/>
          </a:stretch>
        </p:blipFill>
        <p:spPr>
          <a:xfrm>
            <a:off x="7926200" y="3181350"/>
            <a:ext cx="967750" cy="9677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89"/>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a:t>
            </a:r>
            <a:br>
              <a:rPr lang="en"/>
            </a:br>
            <a:r>
              <a:rPr lang="en"/>
              <a:t>Modeling genetic parts</a:t>
            </a:r>
            <a:endParaRPr/>
          </a:p>
        </p:txBody>
      </p:sp>
      <p:sp>
        <p:nvSpPr>
          <p:cNvPr id="760" name="Google Shape;760;p89"/>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42900" lvl="0" marL="457200" rtl="0" algn="l">
              <a:spcBef>
                <a:spcPts val="1600"/>
              </a:spcBef>
              <a:spcAft>
                <a:spcPts val="0"/>
              </a:spcAft>
              <a:buSzPts val="1800"/>
              <a:buChar char="●"/>
            </a:pPr>
            <a:r>
              <a:rPr lang="en"/>
              <a:t>Can use first principles thermodynamics to predict function of parts in some cases</a:t>
            </a:r>
            <a:endParaRPr/>
          </a:p>
          <a:p>
            <a:pPr indent="-342900" lvl="0" marL="457200" rtl="0" algn="l">
              <a:spcBef>
                <a:spcPts val="0"/>
              </a:spcBef>
              <a:spcAft>
                <a:spcPts val="0"/>
              </a:spcAft>
              <a:buSzPts val="1800"/>
              <a:buChar char="●"/>
            </a:pPr>
            <a:r>
              <a:rPr lang="en"/>
              <a:t>Can integrate larger datasets with machine learning models to make more sophisticated predictions </a:t>
            </a:r>
            <a:endParaRPr/>
          </a:p>
        </p:txBody>
      </p:sp>
      <p:sp>
        <p:nvSpPr>
          <p:cNvPr id="761" name="Google Shape;761;p8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62" name="Google Shape;762;p89"/>
          <p:cNvPicPr preferRelativeResize="0"/>
          <p:nvPr/>
        </p:nvPicPr>
        <p:blipFill>
          <a:blip r:embed="rId3">
            <a:alphaModFix/>
          </a:blip>
          <a:stretch>
            <a:fillRect/>
          </a:stretch>
        </p:blipFill>
        <p:spPr>
          <a:xfrm>
            <a:off x="5649400" y="1490800"/>
            <a:ext cx="3020899" cy="1390150"/>
          </a:xfrm>
          <a:prstGeom prst="rect">
            <a:avLst/>
          </a:prstGeom>
          <a:noFill/>
          <a:ln>
            <a:noFill/>
          </a:ln>
        </p:spPr>
      </p:pic>
      <p:sp>
        <p:nvSpPr>
          <p:cNvPr id="763" name="Google Shape;763;p89"/>
          <p:cNvSpPr txBox="1"/>
          <p:nvPr/>
        </p:nvSpPr>
        <p:spPr>
          <a:xfrm>
            <a:off x="5649050" y="2901450"/>
            <a:ext cx="305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Predict RBS output based on both RBS and protein sequence</a:t>
            </a:r>
            <a:endParaRPr>
              <a:latin typeface="Roboto"/>
              <a:ea typeface="Roboto"/>
              <a:cs typeface="Roboto"/>
              <a:sym typeface="Roboto"/>
            </a:endParaRPr>
          </a:p>
        </p:txBody>
      </p:sp>
      <p:pic>
        <p:nvPicPr>
          <p:cNvPr id="764" name="Google Shape;764;p89"/>
          <p:cNvPicPr preferRelativeResize="0"/>
          <p:nvPr/>
        </p:nvPicPr>
        <p:blipFill>
          <a:blip r:embed="rId4">
            <a:alphaModFix/>
          </a:blip>
          <a:stretch>
            <a:fillRect/>
          </a:stretch>
        </p:blipFill>
        <p:spPr>
          <a:xfrm>
            <a:off x="5811400" y="3771738"/>
            <a:ext cx="3020899" cy="63679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90"/>
          <p:cNvSpPr txBox="1"/>
          <p:nvPr/>
        </p:nvSpPr>
        <p:spPr>
          <a:xfrm>
            <a:off x="452625" y="4774190"/>
            <a:ext cx="2331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3"/>
              </a:rPr>
              <a:t>Kep17, “Amino acid chains.”</a:t>
            </a:r>
            <a:endParaRPr sz="1200">
              <a:solidFill>
                <a:srgbClr val="222222"/>
              </a:solidFill>
              <a:highlight>
                <a:srgbClr val="FFFFFF"/>
              </a:highlight>
              <a:latin typeface="Roboto"/>
              <a:ea typeface="Roboto"/>
              <a:cs typeface="Roboto"/>
              <a:sym typeface="Roboto"/>
            </a:endParaRPr>
          </a:p>
        </p:txBody>
      </p:sp>
      <p:sp>
        <p:nvSpPr>
          <p:cNvPr id="770" name="Google Shape;770;p90"/>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a:t>
            </a:r>
            <a:endParaRPr/>
          </a:p>
          <a:p>
            <a:pPr indent="0" lvl="0" marL="0" rtl="0" algn="l">
              <a:spcBef>
                <a:spcPts val="0"/>
              </a:spcBef>
              <a:spcAft>
                <a:spcPts val="0"/>
              </a:spcAft>
              <a:buNone/>
            </a:pPr>
            <a:r>
              <a:rPr lang="en"/>
              <a:t>Modeling proteins (AlphaFold)</a:t>
            </a:r>
            <a:endParaRPr/>
          </a:p>
        </p:txBody>
      </p:sp>
      <p:sp>
        <p:nvSpPr>
          <p:cNvPr id="771" name="Google Shape;771;p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72" name="Google Shape;772;p90"/>
          <p:cNvPicPr preferRelativeResize="0"/>
          <p:nvPr/>
        </p:nvPicPr>
        <p:blipFill>
          <a:blip r:embed="rId4">
            <a:alphaModFix/>
          </a:blip>
          <a:stretch>
            <a:fillRect/>
          </a:stretch>
        </p:blipFill>
        <p:spPr>
          <a:xfrm>
            <a:off x="452625" y="1543875"/>
            <a:ext cx="2731058" cy="3230325"/>
          </a:xfrm>
          <a:prstGeom prst="rect">
            <a:avLst/>
          </a:prstGeom>
          <a:noFill/>
          <a:ln>
            <a:noFill/>
          </a:ln>
        </p:spPr>
      </p:pic>
      <p:pic>
        <p:nvPicPr>
          <p:cNvPr id="773" name="Google Shape;773;p90"/>
          <p:cNvPicPr preferRelativeResize="0"/>
          <p:nvPr/>
        </p:nvPicPr>
        <p:blipFill>
          <a:blip r:embed="rId5">
            <a:alphaModFix/>
          </a:blip>
          <a:stretch>
            <a:fillRect/>
          </a:stretch>
        </p:blipFill>
        <p:spPr>
          <a:xfrm>
            <a:off x="3479900" y="2049526"/>
            <a:ext cx="5664100" cy="2222382"/>
          </a:xfrm>
          <a:prstGeom prst="rect">
            <a:avLst/>
          </a:prstGeom>
          <a:noFill/>
          <a:ln>
            <a:noFill/>
          </a:ln>
        </p:spPr>
      </p:pic>
      <p:sp>
        <p:nvSpPr>
          <p:cNvPr id="774" name="Google Shape;774;p90"/>
          <p:cNvSpPr txBox="1"/>
          <p:nvPr/>
        </p:nvSpPr>
        <p:spPr>
          <a:xfrm>
            <a:off x="6389925" y="4774190"/>
            <a:ext cx="2331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6"/>
              </a:rPr>
              <a:t>DeepMind.</a:t>
            </a:r>
            <a:endParaRPr sz="1200">
              <a:solidFill>
                <a:srgbClr val="222222"/>
              </a:solidFill>
              <a:highlight>
                <a:srgbClr val="FFFFFF"/>
              </a:highlight>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8"/>
          <p:cNvPicPr preferRelativeResize="0"/>
          <p:nvPr/>
        </p:nvPicPr>
        <p:blipFill>
          <a:blip r:embed="rId3">
            <a:alphaModFix/>
          </a:blip>
          <a:stretch>
            <a:fillRect/>
          </a:stretch>
        </p:blipFill>
        <p:spPr>
          <a:xfrm>
            <a:off x="4521150" y="292625"/>
            <a:ext cx="4615951" cy="4615951"/>
          </a:xfrm>
          <a:prstGeom prst="rect">
            <a:avLst/>
          </a:prstGeom>
          <a:noFill/>
          <a:ln>
            <a:noFill/>
          </a:ln>
        </p:spPr>
      </p:pic>
      <p:sp>
        <p:nvSpPr>
          <p:cNvPr id="153" name="Google Shape;153;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t>
            </a:r>
            <a:r>
              <a:rPr lang="en">
                <a:solidFill>
                  <a:schemeClr val="lt1"/>
                </a:solidFill>
              </a:rPr>
              <a:t>Engineering </a:t>
            </a:r>
            <a:r>
              <a:rPr lang="en"/>
              <a:t>Biology?</a:t>
            </a:r>
            <a:endParaRPr/>
          </a:p>
        </p:txBody>
      </p:sp>
      <p:sp>
        <p:nvSpPr>
          <p:cNvPr id="154" name="Google Shape;154;p28"/>
          <p:cNvSpPr txBox="1"/>
          <p:nvPr>
            <p:ph idx="1" type="body"/>
          </p:nvPr>
        </p:nvSpPr>
        <p:spPr>
          <a:xfrm>
            <a:off x="311700" y="1152475"/>
            <a:ext cx="3904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Example: using industrial biotechnology to treat a disease</a:t>
            </a:r>
            <a:endParaRPr/>
          </a:p>
        </p:txBody>
      </p:sp>
      <p:sp>
        <p:nvSpPr>
          <p:cNvPr id="155" name="Google Shape;155;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6" name="Google Shape;156;p28"/>
          <p:cNvSpPr txBox="1"/>
          <p:nvPr/>
        </p:nvSpPr>
        <p:spPr>
          <a:xfrm>
            <a:off x="311700" y="4667575"/>
            <a:ext cx="4259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Engineering Biology Research Consortium (2019). </a:t>
            </a:r>
            <a:r>
              <a:rPr i="1" lang="en" sz="600">
                <a:latin typeface="Roboto"/>
                <a:ea typeface="Roboto"/>
                <a:cs typeface="Roboto"/>
                <a:sym typeface="Roboto"/>
              </a:rPr>
              <a:t>Engineering Biology: A Research Roadmap for the Next-Generation Bioeconomy</a:t>
            </a:r>
            <a:r>
              <a:rPr lang="en" sz="600">
                <a:latin typeface="Roboto"/>
                <a:ea typeface="Roboto"/>
                <a:cs typeface="Roboto"/>
                <a:sym typeface="Roboto"/>
              </a:rPr>
              <a:t>. Retrieved from http://roadmap.ebrc.org. doi: 10.25498/E4159B</a:t>
            </a:r>
            <a:r>
              <a:rPr lang="en" sz="700">
                <a:latin typeface="Roboto"/>
                <a:ea typeface="Roboto"/>
                <a:cs typeface="Roboto"/>
                <a:sym typeface="Roboto"/>
              </a:rPr>
              <a:t>.</a:t>
            </a:r>
            <a:endParaRPr sz="700">
              <a:latin typeface="Roboto"/>
              <a:ea typeface="Roboto"/>
              <a:cs typeface="Roboto"/>
              <a:sym typeface="Robo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91"/>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a:t>
            </a:r>
            <a:br>
              <a:rPr lang="en"/>
            </a:br>
            <a:r>
              <a:rPr lang="en"/>
              <a:t>Modeling whole systems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780" name="Google Shape;780;p9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81" name="Google Shape;781;p91"/>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Quantify</a:t>
            </a:r>
            <a:r>
              <a:rPr lang="en"/>
              <a:t> what is there (-omics)</a:t>
            </a:r>
            <a:endParaRPr/>
          </a:p>
          <a:p>
            <a:pPr indent="-342900" lvl="0" marL="457200" rtl="0" algn="l">
              <a:spcBef>
                <a:spcPts val="0"/>
              </a:spcBef>
              <a:spcAft>
                <a:spcPts val="0"/>
              </a:spcAft>
              <a:buSzPts val="1800"/>
              <a:buChar char="●"/>
            </a:pPr>
            <a:r>
              <a:rPr lang="en"/>
              <a:t>Determine inputs and outputs</a:t>
            </a:r>
            <a:endParaRPr/>
          </a:p>
          <a:p>
            <a:pPr indent="-342900" lvl="0" marL="457200" rtl="0" algn="l">
              <a:spcBef>
                <a:spcPts val="0"/>
              </a:spcBef>
              <a:spcAft>
                <a:spcPts val="0"/>
              </a:spcAft>
              <a:buSzPts val="1800"/>
              <a:buChar char="●"/>
            </a:pPr>
            <a:r>
              <a:rPr lang="en"/>
              <a:t>Apply equations to determine system functions - metabolic efficiency, </a:t>
            </a:r>
            <a:r>
              <a:rPr lang="en"/>
              <a:t>protein</a:t>
            </a:r>
            <a:r>
              <a:rPr lang="en"/>
              <a:t> activity, etc.</a:t>
            </a:r>
            <a:endParaRPr/>
          </a:p>
          <a:p>
            <a:pPr indent="-342900" lvl="0" marL="457200" rtl="0" algn="l">
              <a:spcBef>
                <a:spcPts val="0"/>
              </a:spcBef>
              <a:spcAft>
                <a:spcPts val="0"/>
              </a:spcAft>
              <a:buSzPts val="1800"/>
              <a:buChar char="●"/>
            </a:pPr>
            <a:r>
              <a:rPr lang="en"/>
              <a:t>NIH: ‘Systems biology is an approach to understand the larger picture—be it at the level of the organism, tissue, or cell—by putting its pieces together. ‘</a:t>
            </a:r>
            <a:endParaRPr/>
          </a:p>
        </p:txBody>
      </p:sp>
      <p:sp>
        <p:nvSpPr>
          <p:cNvPr id="782" name="Google Shape;782;p91"/>
          <p:cNvSpPr txBox="1"/>
          <p:nvPr/>
        </p:nvSpPr>
        <p:spPr>
          <a:xfrm>
            <a:off x="5449925" y="4774200"/>
            <a:ext cx="32712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latin typeface="Roboto"/>
                <a:ea typeface="Roboto"/>
                <a:cs typeface="Roboto"/>
                <a:sym typeface="Roboto"/>
                <a:hlinkClick r:id="rId3"/>
              </a:rPr>
              <a:t>Karr, </a:t>
            </a:r>
            <a:r>
              <a:rPr i="1" lang="en" sz="1200" u="sng">
                <a:solidFill>
                  <a:schemeClr val="hlink"/>
                </a:solidFill>
                <a:latin typeface="Roboto"/>
                <a:ea typeface="Roboto"/>
                <a:cs typeface="Roboto"/>
                <a:sym typeface="Roboto"/>
                <a:hlinkClick r:id="rId4"/>
              </a:rPr>
              <a:t>et al</a:t>
            </a:r>
            <a:r>
              <a:rPr lang="en" sz="1200" u="sng">
                <a:solidFill>
                  <a:schemeClr val="hlink"/>
                </a:solidFill>
                <a:latin typeface="Roboto"/>
                <a:ea typeface="Roboto"/>
                <a:cs typeface="Roboto"/>
                <a:sym typeface="Roboto"/>
                <a:hlinkClick r:id="rId5"/>
              </a:rPr>
              <a:t>. (2012). </a:t>
            </a:r>
            <a:r>
              <a:rPr i="1" lang="en" sz="1200" u="sng">
                <a:solidFill>
                  <a:schemeClr val="hlink"/>
                </a:solidFill>
                <a:latin typeface="Roboto"/>
                <a:ea typeface="Roboto"/>
                <a:cs typeface="Roboto"/>
                <a:sym typeface="Roboto"/>
                <a:hlinkClick r:id="rId6"/>
              </a:rPr>
              <a:t>Nucleic acids research.</a:t>
            </a:r>
            <a:endParaRPr i="1" sz="1200">
              <a:solidFill>
                <a:srgbClr val="222222"/>
              </a:solidFill>
              <a:highlight>
                <a:srgbClr val="FFFFFF"/>
              </a:highlight>
              <a:latin typeface="Roboto"/>
              <a:ea typeface="Roboto"/>
              <a:cs typeface="Roboto"/>
              <a:sym typeface="Roboto"/>
            </a:endParaRPr>
          </a:p>
        </p:txBody>
      </p:sp>
      <p:pic>
        <p:nvPicPr>
          <p:cNvPr id="783" name="Google Shape;783;p91"/>
          <p:cNvPicPr preferRelativeResize="0"/>
          <p:nvPr/>
        </p:nvPicPr>
        <p:blipFill>
          <a:blip r:embed="rId7">
            <a:alphaModFix/>
          </a:blip>
          <a:stretch>
            <a:fillRect/>
          </a:stretch>
        </p:blipFill>
        <p:spPr>
          <a:xfrm>
            <a:off x="4572000" y="1619025"/>
            <a:ext cx="4397699" cy="2277869"/>
          </a:xfrm>
          <a:prstGeom prst="rect">
            <a:avLst/>
          </a:prstGeom>
          <a:noFill/>
          <a:ln>
            <a:noFill/>
          </a:ln>
        </p:spPr>
      </p:pic>
      <p:pic>
        <p:nvPicPr>
          <p:cNvPr descr="WholeCellKB-MG enables whole-cell modeling by integrating diverse data sources into a single database. (a) Currently, WholeCellKB-MG integrates &gt;900 primary research articles, reviews, books and databases. (b) WholeCellKB-MG comprehensively represents all aspects of molecular physiology including metabolomics, genomics, transcriptomics and proteomics. (c) WholeCellKB-MG provides molecular data for whole-cell models." id="784" name="Google Shape;784;p91"/>
          <p:cNvPicPr preferRelativeResize="0"/>
          <p:nvPr/>
        </p:nvPicPr>
        <p:blipFill>
          <a:blip r:embed="rId8">
            <a:alphaModFix/>
          </a:blip>
          <a:stretch>
            <a:fillRect/>
          </a:stretch>
        </p:blipFill>
        <p:spPr>
          <a:xfrm>
            <a:off x="9574850" y="1426650"/>
            <a:ext cx="2638225" cy="30703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92"/>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a:t>
            </a:r>
            <a:endParaRPr/>
          </a:p>
          <a:p>
            <a:pPr indent="0" lvl="0" marL="0" rtl="0" algn="l">
              <a:spcBef>
                <a:spcPts val="0"/>
              </a:spcBef>
              <a:spcAft>
                <a:spcPts val="0"/>
              </a:spcAft>
              <a:buNone/>
            </a:pPr>
            <a:r>
              <a:rPr lang="en"/>
              <a:t>Automation of design</a:t>
            </a:r>
            <a:endParaRPr/>
          </a:p>
        </p:txBody>
      </p:sp>
      <p:sp>
        <p:nvSpPr>
          <p:cNvPr id="790" name="Google Shape;790;p92"/>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42900" lvl="0" marL="457200" rtl="0" algn="l">
              <a:spcBef>
                <a:spcPts val="1600"/>
              </a:spcBef>
              <a:spcAft>
                <a:spcPts val="0"/>
              </a:spcAft>
              <a:buSzPts val="1800"/>
              <a:buChar char="●"/>
            </a:pPr>
            <a:r>
              <a:rPr lang="en"/>
              <a:t>CAD (Computer-Aided Design) of gene constructs</a:t>
            </a:r>
            <a:endParaRPr/>
          </a:p>
          <a:p>
            <a:pPr indent="-342900" lvl="0" marL="457200" rtl="0" algn="l">
              <a:spcBef>
                <a:spcPts val="0"/>
              </a:spcBef>
              <a:spcAft>
                <a:spcPts val="0"/>
              </a:spcAft>
              <a:buSzPts val="1800"/>
              <a:buChar char="●"/>
            </a:pPr>
            <a:r>
              <a:rPr lang="en"/>
              <a:t>Automation of gene synthesis</a:t>
            </a:r>
            <a:endParaRPr/>
          </a:p>
        </p:txBody>
      </p:sp>
      <p:sp>
        <p:nvSpPr>
          <p:cNvPr id="791" name="Google Shape;791;p9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92" name="Google Shape;792;p92"/>
          <p:cNvSpPr txBox="1"/>
          <p:nvPr/>
        </p:nvSpPr>
        <p:spPr>
          <a:xfrm>
            <a:off x="194400" y="4774200"/>
            <a:ext cx="44949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3"/>
              </a:rPr>
              <a:t>De Novo DNA, “RBS Library Calculator.”</a:t>
            </a:r>
            <a:endParaRPr sz="1200">
              <a:solidFill>
                <a:srgbClr val="222222"/>
              </a:solidFill>
              <a:highlight>
                <a:srgbClr val="FFFFFF"/>
              </a:highlight>
              <a:latin typeface="Roboto"/>
              <a:ea typeface="Roboto"/>
              <a:cs typeface="Roboto"/>
              <a:sym typeface="Roboto"/>
            </a:endParaRPr>
          </a:p>
        </p:txBody>
      </p:sp>
      <p:pic>
        <p:nvPicPr>
          <p:cNvPr id="793" name="Google Shape;793;p92"/>
          <p:cNvPicPr preferRelativeResize="0"/>
          <p:nvPr/>
        </p:nvPicPr>
        <p:blipFill>
          <a:blip r:embed="rId4">
            <a:alphaModFix/>
          </a:blip>
          <a:stretch>
            <a:fillRect/>
          </a:stretch>
        </p:blipFill>
        <p:spPr>
          <a:xfrm>
            <a:off x="4726876" y="1053425"/>
            <a:ext cx="3979922" cy="40034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93"/>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a:t>
            </a:r>
            <a:br>
              <a:rPr lang="en"/>
            </a:br>
            <a:r>
              <a:rPr lang="en"/>
              <a:t>Automation of laboratory processes</a:t>
            </a:r>
            <a:endParaRPr/>
          </a:p>
        </p:txBody>
      </p:sp>
      <p:sp>
        <p:nvSpPr>
          <p:cNvPr id="799" name="Google Shape;799;p93"/>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42900" lvl="0" marL="457200" rtl="0" algn="l">
              <a:spcBef>
                <a:spcPts val="1600"/>
              </a:spcBef>
              <a:spcAft>
                <a:spcPts val="0"/>
              </a:spcAft>
              <a:buSzPts val="1800"/>
              <a:buChar char="●"/>
            </a:pPr>
            <a:r>
              <a:rPr lang="en"/>
              <a:t>Liquid handlers to automate Building &amp; Testing genetic constructs</a:t>
            </a:r>
            <a:endParaRPr/>
          </a:p>
          <a:p>
            <a:pPr indent="-342900" lvl="0" marL="457200" rtl="0" algn="l">
              <a:spcBef>
                <a:spcPts val="0"/>
              </a:spcBef>
              <a:spcAft>
                <a:spcPts val="0"/>
              </a:spcAft>
              <a:buClr>
                <a:schemeClr val="dk1"/>
              </a:buClr>
              <a:buSzPts val="1800"/>
              <a:buChar char="●"/>
            </a:pPr>
            <a:r>
              <a:rPr lang="en">
                <a:solidFill>
                  <a:schemeClr val="dk1"/>
                </a:solidFill>
              </a:rPr>
              <a:t>Increase throughput to test multiple constructs simultaneously </a:t>
            </a:r>
            <a:endParaRPr/>
          </a:p>
          <a:p>
            <a:pPr indent="-342900" lvl="0" marL="457200" rtl="0" algn="l">
              <a:spcBef>
                <a:spcPts val="0"/>
              </a:spcBef>
              <a:spcAft>
                <a:spcPts val="0"/>
              </a:spcAft>
              <a:buSzPts val="1800"/>
              <a:buChar char="●"/>
            </a:pPr>
            <a:r>
              <a:rPr lang="en"/>
              <a:t>Integrated analysis for -omics</a:t>
            </a:r>
            <a:endParaRPr/>
          </a:p>
        </p:txBody>
      </p:sp>
      <p:sp>
        <p:nvSpPr>
          <p:cNvPr id="800" name="Google Shape;800;p9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01" name="Google Shape;801;p93"/>
          <p:cNvPicPr preferRelativeResize="0"/>
          <p:nvPr/>
        </p:nvPicPr>
        <p:blipFill>
          <a:blip r:embed="rId3">
            <a:alphaModFix/>
          </a:blip>
          <a:stretch>
            <a:fillRect/>
          </a:stretch>
        </p:blipFill>
        <p:spPr>
          <a:xfrm>
            <a:off x="4721650" y="1247713"/>
            <a:ext cx="4210050" cy="3000375"/>
          </a:xfrm>
          <a:prstGeom prst="rect">
            <a:avLst/>
          </a:prstGeom>
          <a:noFill/>
          <a:ln>
            <a:noFill/>
          </a:ln>
        </p:spPr>
      </p:pic>
      <p:sp>
        <p:nvSpPr>
          <p:cNvPr id="802" name="Google Shape;802;p93"/>
          <p:cNvSpPr txBox="1"/>
          <p:nvPr/>
        </p:nvSpPr>
        <p:spPr>
          <a:xfrm>
            <a:off x="6391075" y="4775200"/>
            <a:ext cx="2291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highlight>
                  <a:srgbClr val="FFFFFF"/>
                </a:highlight>
                <a:latin typeface="Roboto"/>
                <a:ea typeface="Roboto"/>
                <a:cs typeface="Roboto"/>
                <a:sym typeface="Roboto"/>
              </a:rPr>
              <a:t>Created with Biorender.com.</a:t>
            </a:r>
            <a:endParaRPr sz="1200">
              <a:latin typeface="Roboto"/>
              <a:ea typeface="Roboto"/>
              <a:cs typeface="Roboto"/>
              <a:sym typeface="Roboto"/>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9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Learn how to automate your PCR/qPCR preps with the OT-2 liquid handler!" id="808" name="Google Shape;808;p94" title="Automating PCR Prep with OT 2 Pipetting Robot">
            <a:hlinkClick r:id="rId3"/>
          </p:cNvPr>
          <p:cNvPicPr preferRelativeResize="0"/>
          <p:nvPr/>
        </p:nvPicPr>
        <p:blipFill>
          <a:blip r:embed="rId4">
            <a:alphaModFix/>
          </a:blip>
          <a:stretch>
            <a:fillRect/>
          </a:stretch>
        </p:blipFill>
        <p:spPr>
          <a:xfrm>
            <a:off x="1821488" y="1017725"/>
            <a:ext cx="5501024" cy="4125775"/>
          </a:xfrm>
          <a:prstGeom prst="rect">
            <a:avLst/>
          </a:prstGeom>
          <a:noFill/>
          <a:ln>
            <a:noFill/>
          </a:ln>
        </p:spPr>
      </p:pic>
      <p:sp>
        <p:nvSpPr>
          <p:cNvPr id="809" name="Google Shape;809;p94"/>
          <p:cNvSpPr txBox="1"/>
          <p:nvPr/>
        </p:nvSpPr>
        <p:spPr>
          <a:xfrm>
            <a:off x="6389925" y="4774190"/>
            <a:ext cx="2331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5"/>
              </a:rPr>
              <a:t>OpenTrons.</a:t>
            </a:r>
            <a:endParaRPr sz="1200">
              <a:solidFill>
                <a:srgbClr val="222222"/>
              </a:solidFill>
              <a:highlight>
                <a:srgbClr val="FFFFFF"/>
              </a:highlight>
              <a:latin typeface="Roboto"/>
              <a:ea typeface="Roboto"/>
              <a:cs typeface="Roboto"/>
              <a:sym typeface="Roboto"/>
            </a:endParaRPr>
          </a:p>
        </p:txBody>
      </p:sp>
      <p:sp>
        <p:nvSpPr>
          <p:cNvPr id="810" name="Google Shape;810;p9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811" name="Google Shape;811;p94"/>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a:t>
            </a:r>
            <a:br>
              <a:rPr lang="en"/>
            </a:br>
            <a:r>
              <a:rPr lang="en"/>
              <a:t>Automation of laboratory processes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1000"/>
                                        <p:tgtEl>
                                          <p:spTgt spid="8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95"/>
          <p:cNvSpPr txBox="1"/>
          <p:nvPr>
            <p:ph type="title"/>
          </p:nvPr>
        </p:nvSpPr>
        <p:spPr>
          <a:xfrm>
            <a:off x="265500" y="15294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Concept 1-5</a:t>
            </a:r>
            <a:endParaRPr/>
          </a:p>
        </p:txBody>
      </p:sp>
      <p:sp>
        <p:nvSpPr>
          <p:cNvPr id="817" name="Google Shape;817;p95"/>
          <p:cNvSpPr txBox="1"/>
          <p:nvPr>
            <p:ph idx="1" type="subTitle"/>
          </p:nvPr>
        </p:nvSpPr>
        <p:spPr>
          <a:xfrm>
            <a:off x="4739925" y="1653000"/>
            <a:ext cx="4045200" cy="123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Impacts</a:t>
            </a:r>
            <a:r>
              <a:rPr lang="en"/>
              <a:t> &amp; </a:t>
            </a:r>
            <a:r>
              <a:rPr lang="en"/>
              <a:t>Applications</a:t>
            </a:r>
            <a:endParaRPr/>
          </a:p>
        </p:txBody>
      </p:sp>
      <p:sp>
        <p:nvSpPr>
          <p:cNvPr id="818" name="Google Shape;818;p9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Biology</a:t>
            </a:r>
            <a:endParaRPr/>
          </a:p>
          <a:p>
            <a:pPr indent="0" lvl="0" marL="0" rtl="0" algn="l">
              <a:spcBef>
                <a:spcPts val="0"/>
              </a:spcBef>
              <a:spcAft>
                <a:spcPts val="0"/>
              </a:spcAft>
              <a:buNone/>
            </a:pPr>
            <a:r>
              <a:rPr lang="en"/>
              <a:t>Impacts &amp; Applications</a:t>
            </a:r>
            <a:endParaRPr/>
          </a:p>
        </p:txBody>
      </p:sp>
      <p:sp>
        <p:nvSpPr>
          <p:cNvPr id="824" name="Google Shape;824;p96"/>
          <p:cNvSpPr txBox="1"/>
          <p:nvPr>
            <p:ph idx="1" type="body"/>
          </p:nvPr>
        </p:nvSpPr>
        <p:spPr>
          <a:xfrm>
            <a:off x="311700" y="1152475"/>
            <a:ext cx="3904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group the impacts of Engineering Biology into five major sectors:</a:t>
            </a:r>
            <a:endParaRPr/>
          </a:p>
          <a:p>
            <a:pPr indent="-342900" lvl="0" marL="457200" rtl="0" algn="l">
              <a:spcBef>
                <a:spcPts val="1600"/>
              </a:spcBef>
              <a:spcAft>
                <a:spcPts val="0"/>
              </a:spcAft>
              <a:buSzPts val="1800"/>
              <a:buChar char="●"/>
            </a:pPr>
            <a:r>
              <a:rPr lang="en"/>
              <a:t>Industrial Biotechnology</a:t>
            </a:r>
            <a:endParaRPr/>
          </a:p>
          <a:p>
            <a:pPr indent="-342900" lvl="0" marL="457200" rtl="0" algn="l">
              <a:spcBef>
                <a:spcPts val="0"/>
              </a:spcBef>
              <a:spcAft>
                <a:spcPts val="0"/>
              </a:spcAft>
              <a:buSzPts val="1800"/>
              <a:buChar char="●"/>
            </a:pPr>
            <a:r>
              <a:rPr lang="en"/>
              <a:t>Environmental Biotechnology</a:t>
            </a:r>
            <a:endParaRPr/>
          </a:p>
          <a:p>
            <a:pPr indent="-342900" lvl="0" marL="457200" rtl="0" algn="l">
              <a:spcBef>
                <a:spcPts val="0"/>
              </a:spcBef>
              <a:spcAft>
                <a:spcPts val="0"/>
              </a:spcAft>
              <a:buSzPts val="1800"/>
              <a:buChar char="●"/>
            </a:pPr>
            <a:r>
              <a:rPr lang="en"/>
              <a:t>Food &amp; Agriculture</a:t>
            </a:r>
            <a:endParaRPr/>
          </a:p>
          <a:p>
            <a:pPr indent="-342900" lvl="0" marL="457200" rtl="0" algn="l">
              <a:spcBef>
                <a:spcPts val="0"/>
              </a:spcBef>
              <a:spcAft>
                <a:spcPts val="0"/>
              </a:spcAft>
              <a:buSzPts val="1800"/>
              <a:buChar char="●"/>
            </a:pPr>
            <a:r>
              <a:rPr lang="en"/>
              <a:t>Health &amp; Medicine</a:t>
            </a:r>
            <a:endParaRPr/>
          </a:p>
          <a:p>
            <a:pPr indent="-342900" lvl="0" marL="457200" rtl="0" algn="l">
              <a:spcBef>
                <a:spcPts val="0"/>
              </a:spcBef>
              <a:spcAft>
                <a:spcPts val="0"/>
              </a:spcAft>
              <a:buSzPts val="1800"/>
              <a:buChar char="●"/>
            </a:pPr>
            <a:r>
              <a:rPr lang="en"/>
              <a:t>Energy</a:t>
            </a:r>
            <a:endParaRPr/>
          </a:p>
        </p:txBody>
      </p:sp>
      <p:pic>
        <p:nvPicPr>
          <p:cNvPr id="825" name="Google Shape;825;p96"/>
          <p:cNvPicPr preferRelativeResize="0"/>
          <p:nvPr/>
        </p:nvPicPr>
        <p:blipFill>
          <a:blip r:embed="rId3">
            <a:alphaModFix/>
          </a:blip>
          <a:stretch>
            <a:fillRect/>
          </a:stretch>
        </p:blipFill>
        <p:spPr>
          <a:xfrm>
            <a:off x="-869624" y="3760525"/>
            <a:ext cx="869631" cy="869642"/>
          </a:xfrm>
          <a:prstGeom prst="rect">
            <a:avLst/>
          </a:prstGeom>
          <a:noFill/>
          <a:ln>
            <a:noFill/>
          </a:ln>
        </p:spPr>
      </p:pic>
      <p:pic>
        <p:nvPicPr>
          <p:cNvPr id="826" name="Google Shape;826;p96"/>
          <p:cNvPicPr preferRelativeResize="0"/>
          <p:nvPr/>
        </p:nvPicPr>
        <p:blipFill>
          <a:blip r:embed="rId4">
            <a:alphaModFix/>
          </a:blip>
          <a:stretch>
            <a:fillRect/>
          </a:stretch>
        </p:blipFill>
        <p:spPr>
          <a:xfrm>
            <a:off x="-869625" y="1892176"/>
            <a:ext cx="869631" cy="869642"/>
          </a:xfrm>
          <a:prstGeom prst="rect">
            <a:avLst/>
          </a:prstGeom>
          <a:noFill/>
          <a:ln>
            <a:noFill/>
          </a:ln>
        </p:spPr>
      </p:pic>
      <p:pic>
        <p:nvPicPr>
          <p:cNvPr id="827" name="Google Shape;827;p96"/>
          <p:cNvPicPr preferRelativeResize="0"/>
          <p:nvPr/>
        </p:nvPicPr>
        <p:blipFill>
          <a:blip r:embed="rId5">
            <a:alphaModFix/>
          </a:blip>
          <a:stretch>
            <a:fillRect/>
          </a:stretch>
        </p:blipFill>
        <p:spPr>
          <a:xfrm>
            <a:off x="-869629" y="88358"/>
            <a:ext cx="869631" cy="869642"/>
          </a:xfrm>
          <a:prstGeom prst="rect">
            <a:avLst/>
          </a:prstGeom>
          <a:noFill/>
          <a:ln>
            <a:noFill/>
          </a:ln>
        </p:spPr>
      </p:pic>
      <p:pic>
        <p:nvPicPr>
          <p:cNvPr id="828" name="Google Shape;828;p96"/>
          <p:cNvPicPr preferRelativeResize="0"/>
          <p:nvPr/>
        </p:nvPicPr>
        <p:blipFill>
          <a:blip r:embed="rId6">
            <a:alphaModFix/>
          </a:blip>
          <a:stretch>
            <a:fillRect/>
          </a:stretch>
        </p:blipFill>
        <p:spPr>
          <a:xfrm>
            <a:off x="-869631" y="2826348"/>
            <a:ext cx="869631" cy="869642"/>
          </a:xfrm>
          <a:prstGeom prst="rect">
            <a:avLst/>
          </a:prstGeom>
          <a:noFill/>
          <a:ln>
            <a:noFill/>
          </a:ln>
        </p:spPr>
      </p:pic>
      <p:pic>
        <p:nvPicPr>
          <p:cNvPr id="829" name="Google Shape;829;p96"/>
          <p:cNvPicPr preferRelativeResize="0"/>
          <p:nvPr/>
        </p:nvPicPr>
        <p:blipFill>
          <a:blip r:embed="rId7">
            <a:alphaModFix/>
          </a:blip>
          <a:stretch>
            <a:fillRect/>
          </a:stretch>
        </p:blipFill>
        <p:spPr>
          <a:xfrm>
            <a:off x="-869631" y="958006"/>
            <a:ext cx="869631" cy="869642"/>
          </a:xfrm>
          <a:prstGeom prst="rect">
            <a:avLst/>
          </a:prstGeom>
          <a:noFill/>
          <a:ln>
            <a:noFill/>
          </a:ln>
        </p:spPr>
      </p:pic>
      <p:pic>
        <p:nvPicPr>
          <p:cNvPr id="830" name="Google Shape;830;p96"/>
          <p:cNvPicPr preferRelativeResize="0"/>
          <p:nvPr/>
        </p:nvPicPr>
        <p:blipFill>
          <a:blip r:embed="rId8">
            <a:alphaModFix/>
          </a:blip>
          <a:stretch>
            <a:fillRect/>
          </a:stretch>
        </p:blipFill>
        <p:spPr>
          <a:xfrm>
            <a:off x="4216350" y="292625"/>
            <a:ext cx="4615951" cy="4615951"/>
          </a:xfrm>
          <a:prstGeom prst="rect">
            <a:avLst/>
          </a:prstGeom>
          <a:noFill/>
          <a:ln>
            <a:noFill/>
          </a:ln>
        </p:spPr>
      </p:pic>
      <p:sp>
        <p:nvSpPr>
          <p:cNvPr id="831" name="Google Shape;831;p9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32" name="Google Shape;832;p96"/>
          <p:cNvSpPr txBox="1"/>
          <p:nvPr/>
        </p:nvSpPr>
        <p:spPr>
          <a:xfrm>
            <a:off x="311700" y="4667575"/>
            <a:ext cx="4259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Engineering Biology Research Consortium (2019). </a:t>
            </a:r>
            <a:r>
              <a:rPr i="1" lang="en" sz="600">
                <a:latin typeface="Roboto"/>
                <a:ea typeface="Roboto"/>
                <a:cs typeface="Roboto"/>
                <a:sym typeface="Roboto"/>
              </a:rPr>
              <a:t>Engineering Biology: A Research Roadmap for the Next-Generation Bioeconomy</a:t>
            </a:r>
            <a:r>
              <a:rPr lang="en" sz="600">
                <a:latin typeface="Roboto"/>
                <a:ea typeface="Roboto"/>
                <a:cs typeface="Roboto"/>
                <a:sym typeface="Roboto"/>
              </a:rPr>
              <a:t>. Retrieved from http://roadmap.ebrc.org. doi: 10.25498/E4159B</a:t>
            </a:r>
            <a:r>
              <a:rPr lang="en" sz="700">
                <a:latin typeface="Roboto"/>
                <a:ea typeface="Roboto"/>
                <a:cs typeface="Roboto"/>
                <a:sym typeface="Roboto"/>
              </a:rPr>
              <a:t>.</a:t>
            </a:r>
            <a:endParaRPr sz="700">
              <a:latin typeface="Roboto"/>
              <a:ea typeface="Roboto"/>
              <a:cs typeface="Roboto"/>
              <a:sym typeface="Robot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Food &amp; Agriculture</a:t>
            </a:r>
            <a:endParaRPr/>
          </a:p>
        </p:txBody>
      </p:sp>
      <p:sp>
        <p:nvSpPr>
          <p:cNvPr id="838" name="Google Shape;838;p9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Microbial symbiont fertilizers</a:t>
            </a:r>
            <a:endParaRPr/>
          </a:p>
          <a:p>
            <a:pPr indent="-342900" lvl="0" marL="457200" rtl="0" algn="l">
              <a:spcBef>
                <a:spcPts val="1600"/>
              </a:spcBef>
              <a:spcAft>
                <a:spcPts val="0"/>
              </a:spcAft>
              <a:buSzPts val="1800"/>
              <a:buChar char="●"/>
            </a:pPr>
            <a:r>
              <a:rPr lang="en"/>
              <a:t>Plants need nitrogen in the soil to grow - often from fertilizer</a:t>
            </a:r>
            <a:endParaRPr/>
          </a:p>
          <a:p>
            <a:pPr indent="-342900" lvl="0" marL="457200" rtl="0" algn="l">
              <a:spcBef>
                <a:spcPts val="0"/>
              </a:spcBef>
              <a:spcAft>
                <a:spcPts val="0"/>
              </a:spcAft>
              <a:buSzPts val="1800"/>
              <a:buChar char="●"/>
            </a:pPr>
            <a:r>
              <a:rPr lang="en"/>
              <a:t>Current methods to make </a:t>
            </a:r>
            <a:r>
              <a:rPr lang="en"/>
              <a:t>nitrogen</a:t>
            </a:r>
            <a:r>
              <a:rPr lang="en"/>
              <a:t>-rich fertilizers use large amounts of energy and have many negative </a:t>
            </a:r>
            <a:r>
              <a:rPr lang="en"/>
              <a:t>environmental</a:t>
            </a:r>
            <a:r>
              <a:rPr lang="en"/>
              <a:t> impacts</a:t>
            </a:r>
            <a:endParaRPr/>
          </a:p>
          <a:p>
            <a:pPr indent="-342900" lvl="0" marL="457200" rtl="0" algn="l">
              <a:spcBef>
                <a:spcPts val="0"/>
              </a:spcBef>
              <a:spcAft>
                <a:spcPts val="0"/>
              </a:spcAft>
              <a:buSzPts val="1800"/>
              <a:buChar char="●"/>
            </a:pPr>
            <a:r>
              <a:rPr lang="en"/>
              <a:t>Some microbes are great at fixing nitrogen - can we engineer microbes to grow on plant roots and fix nitrogen for us?</a:t>
            </a:r>
            <a:endParaRPr/>
          </a:p>
        </p:txBody>
      </p:sp>
      <p:pic>
        <p:nvPicPr>
          <p:cNvPr id="839" name="Google Shape;839;p97"/>
          <p:cNvPicPr preferRelativeResize="0"/>
          <p:nvPr/>
        </p:nvPicPr>
        <p:blipFill>
          <a:blip r:embed="rId3">
            <a:alphaModFix/>
          </a:blip>
          <a:stretch>
            <a:fillRect/>
          </a:stretch>
        </p:blipFill>
        <p:spPr>
          <a:xfrm>
            <a:off x="8274369" y="-2"/>
            <a:ext cx="869631" cy="869642"/>
          </a:xfrm>
          <a:prstGeom prst="rect">
            <a:avLst/>
          </a:prstGeom>
          <a:noFill/>
          <a:ln>
            <a:noFill/>
          </a:ln>
        </p:spPr>
      </p:pic>
      <p:sp>
        <p:nvSpPr>
          <p:cNvPr id="840" name="Google Shape;840;p9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41" name="Google Shape;841;p97"/>
          <p:cNvPicPr preferRelativeResize="0"/>
          <p:nvPr/>
        </p:nvPicPr>
        <p:blipFill>
          <a:blip r:embed="rId4">
            <a:alphaModFix/>
          </a:blip>
          <a:stretch>
            <a:fillRect/>
          </a:stretch>
        </p:blipFill>
        <p:spPr>
          <a:xfrm>
            <a:off x="4571995" y="3699224"/>
            <a:ext cx="3989403" cy="8696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9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Food &amp; Agriculture</a:t>
            </a:r>
            <a:endParaRPr/>
          </a:p>
        </p:txBody>
      </p:sp>
      <p:pic>
        <p:nvPicPr>
          <p:cNvPr id="847" name="Google Shape;847;p98"/>
          <p:cNvPicPr preferRelativeResize="0"/>
          <p:nvPr/>
        </p:nvPicPr>
        <p:blipFill>
          <a:blip r:embed="rId3">
            <a:alphaModFix/>
          </a:blip>
          <a:stretch>
            <a:fillRect/>
          </a:stretch>
        </p:blipFill>
        <p:spPr>
          <a:xfrm>
            <a:off x="8274369" y="-2"/>
            <a:ext cx="869631" cy="869642"/>
          </a:xfrm>
          <a:prstGeom prst="rect">
            <a:avLst/>
          </a:prstGeom>
          <a:noFill/>
          <a:ln>
            <a:noFill/>
          </a:ln>
        </p:spPr>
      </p:pic>
      <p:sp>
        <p:nvSpPr>
          <p:cNvPr id="848" name="Google Shape;848;p9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Pivot Bio PROVEN 40 is a more predictable, more productive form of nitrogen that allows farmers to confidently replace up to 40 pounds of synthetic nitrogen per acre. And, unlike synthetic nitrogen, it doesn't volatilize or leach, meaning it is weatherproof, no matter what mother nature has in store throughout the growing season.  All those things add up to a better ROI for farmers.&#10;&#10;Learn more at pivotbio.com&#10;&#10;#PivotBio #Nitrogen #Microbes #Agriculture #Farming" id="849" name="Google Shape;849;p98" title="How it Works - Pivot Bio PROVEN 40">
            <a:hlinkClick r:id="rId4"/>
          </p:cNvPr>
          <p:cNvPicPr preferRelativeResize="0"/>
          <p:nvPr/>
        </p:nvPicPr>
        <p:blipFill>
          <a:blip r:embed="rId5">
            <a:alphaModFix/>
          </a:blip>
          <a:stretch>
            <a:fillRect/>
          </a:stretch>
        </p:blipFill>
        <p:spPr>
          <a:xfrm>
            <a:off x="1918838" y="1077075"/>
            <a:ext cx="5306333" cy="3979750"/>
          </a:xfrm>
          <a:prstGeom prst="rect">
            <a:avLst/>
          </a:prstGeom>
          <a:noFill/>
          <a:ln>
            <a:noFill/>
          </a:ln>
        </p:spPr>
      </p:pic>
      <p:sp>
        <p:nvSpPr>
          <p:cNvPr id="850" name="Google Shape;850;p98"/>
          <p:cNvSpPr txBox="1"/>
          <p:nvPr/>
        </p:nvSpPr>
        <p:spPr>
          <a:xfrm>
            <a:off x="6389925" y="4774190"/>
            <a:ext cx="2331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6"/>
              </a:rPr>
              <a:t>Pivot Bio</a:t>
            </a:r>
            <a:r>
              <a:rPr lang="en" sz="1200">
                <a:solidFill>
                  <a:srgbClr val="222222"/>
                </a:solidFill>
                <a:highlight>
                  <a:srgbClr val="FFFFFF"/>
                </a:highlight>
                <a:latin typeface="Roboto"/>
                <a:ea typeface="Roboto"/>
                <a:cs typeface="Roboto"/>
                <a:sym typeface="Roboto"/>
              </a:rPr>
              <a:t>.</a:t>
            </a:r>
            <a:endParaRPr sz="1200">
              <a:solidFill>
                <a:srgbClr val="222222"/>
              </a:solidFill>
              <a:highlight>
                <a:srgbClr val="FFFFFF"/>
              </a:highlight>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1000"/>
                                        <p:tgtEl>
                                          <p:spTgt spid="8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Health &amp; Medicine</a:t>
            </a:r>
            <a:endParaRPr/>
          </a:p>
        </p:txBody>
      </p:sp>
      <p:sp>
        <p:nvSpPr>
          <p:cNvPr id="856" name="Google Shape;856;p9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At-home water quality testing</a:t>
            </a:r>
            <a:endParaRPr>
              <a:solidFill>
                <a:schemeClr val="dk1"/>
              </a:solidFill>
            </a:endParaRPr>
          </a:p>
          <a:p>
            <a:pPr indent="-342900" lvl="0" marL="457200" rtl="0" algn="l">
              <a:spcBef>
                <a:spcPts val="1600"/>
              </a:spcBef>
              <a:spcAft>
                <a:spcPts val="0"/>
              </a:spcAft>
              <a:buClr>
                <a:schemeClr val="dk1"/>
              </a:buClr>
              <a:buSzPts val="1800"/>
              <a:buChar char="●"/>
            </a:pPr>
            <a:r>
              <a:rPr lang="en">
                <a:solidFill>
                  <a:schemeClr val="dk1"/>
                </a:solidFill>
              </a:rPr>
              <a:t>Clean water is vital for health - need fast, accurate, affordable assessment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Many possible contaminants (pathogens, heavy metals, pharmaceuticals)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ROSALIND - cell-free diagnostic that combines natural sensor machinery with human-readable fluorescent or colorimetric output of water quality</a:t>
            </a:r>
            <a:endParaRPr>
              <a:solidFill>
                <a:schemeClr val="dk1"/>
              </a:solidFill>
            </a:endParaRPr>
          </a:p>
        </p:txBody>
      </p:sp>
      <p:pic>
        <p:nvPicPr>
          <p:cNvPr id="857" name="Google Shape;857;p99"/>
          <p:cNvPicPr preferRelativeResize="0"/>
          <p:nvPr/>
        </p:nvPicPr>
        <p:blipFill>
          <a:blip r:embed="rId3">
            <a:alphaModFix/>
          </a:blip>
          <a:stretch>
            <a:fillRect/>
          </a:stretch>
        </p:blipFill>
        <p:spPr>
          <a:xfrm>
            <a:off x="8274376" y="0"/>
            <a:ext cx="869631" cy="869642"/>
          </a:xfrm>
          <a:prstGeom prst="rect">
            <a:avLst/>
          </a:prstGeom>
          <a:noFill/>
          <a:ln>
            <a:noFill/>
          </a:ln>
        </p:spPr>
      </p:pic>
      <p:sp>
        <p:nvSpPr>
          <p:cNvPr id="858" name="Google Shape;858;p9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59" name="Google Shape;859;p99"/>
          <p:cNvPicPr preferRelativeResize="0"/>
          <p:nvPr/>
        </p:nvPicPr>
        <p:blipFill>
          <a:blip r:embed="rId4">
            <a:alphaModFix/>
          </a:blip>
          <a:stretch>
            <a:fillRect/>
          </a:stretch>
        </p:blipFill>
        <p:spPr>
          <a:xfrm>
            <a:off x="2020210" y="3081300"/>
            <a:ext cx="5103575" cy="1788125"/>
          </a:xfrm>
          <a:prstGeom prst="rect">
            <a:avLst/>
          </a:prstGeom>
          <a:noFill/>
          <a:ln>
            <a:noFill/>
          </a:ln>
        </p:spPr>
      </p:pic>
      <p:sp>
        <p:nvSpPr>
          <p:cNvPr id="860" name="Google Shape;860;p99"/>
          <p:cNvSpPr txBox="1"/>
          <p:nvPr/>
        </p:nvSpPr>
        <p:spPr>
          <a:xfrm>
            <a:off x="2308055" y="4807171"/>
            <a:ext cx="6164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5"/>
              </a:rPr>
              <a:t>Jung, J.K., Archuleta, C.M., Alam, K.K. </a:t>
            </a:r>
            <a:r>
              <a:rPr i="1" lang="en" sz="1200" u="sng">
                <a:solidFill>
                  <a:schemeClr val="hlink"/>
                </a:solidFill>
                <a:highlight>
                  <a:srgbClr val="FFFFFF"/>
                </a:highlight>
                <a:latin typeface="Roboto"/>
                <a:ea typeface="Roboto"/>
                <a:cs typeface="Roboto"/>
                <a:sym typeface="Roboto"/>
                <a:hlinkClick r:id="rId6"/>
              </a:rPr>
              <a:t>et al.</a:t>
            </a:r>
            <a:r>
              <a:rPr lang="en" sz="1200" u="sng">
                <a:solidFill>
                  <a:schemeClr val="hlink"/>
                </a:solidFill>
                <a:highlight>
                  <a:srgbClr val="FFFFFF"/>
                </a:highlight>
                <a:latin typeface="Roboto"/>
                <a:ea typeface="Roboto"/>
                <a:cs typeface="Roboto"/>
                <a:sym typeface="Roboto"/>
                <a:hlinkClick r:id="rId7"/>
              </a:rPr>
              <a:t>  </a:t>
            </a:r>
            <a:r>
              <a:rPr i="1" lang="en" sz="1200" u="sng">
                <a:solidFill>
                  <a:schemeClr val="hlink"/>
                </a:solidFill>
                <a:highlight>
                  <a:srgbClr val="FFFFFF"/>
                </a:highlight>
                <a:latin typeface="Roboto"/>
                <a:ea typeface="Roboto"/>
                <a:cs typeface="Roboto"/>
                <a:sym typeface="Roboto"/>
                <a:hlinkClick r:id="rId8"/>
              </a:rPr>
              <a:t>Nat Chem Biol</a:t>
            </a:r>
            <a:r>
              <a:rPr lang="en" sz="1200" u="sng">
                <a:solidFill>
                  <a:schemeClr val="hlink"/>
                </a:solidFill>
                <a:highlight>
                  <a:srgbClr val="FFFFFF"/>
                </a:highlight>
                <a:latin typeface="Roboto"/>
                <a:ea typeface="Roboto"/>
                <a:cs typeface="Roboto"/>
                <a:sym typeface="Roboto"/>
                <a:hlinkClick r:id="rId9"/>
              </a:rPr>
              <a:t> 18, 385–393 (2022). </a:t>
            </a:r>
            <a:endParaRPr sz="1200">
              <a:latin typeface="Roboto"/>
              <a:ea typeface="Roboto"/>
              <a:cs typeface="Roboto"/>
              <a:sym typeface="Roboto"/>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1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Health &amp; Medicine</a:t>
            </a:r>
            <a:endParaRPr/>
          </a:p>
        </p:txBody>
      </p:sp>
      <p:pic>
        <p:nvPicPr>
          <p:cNvPr id="866" name="Google Shape;866;p100"/>
          <p:cNvPicPr preferRelativeResize="0"/>
          <p:nvPr/>
        </p:nvPicPr>
        <p:blipFill>
          <a:blip r:embed="rId3">
            <a:alphaModFix/>
          </a:blip>
          <a:stretch>
            <a:fillRect/>
          </a:stretch>
        </p:blipFill>
        <p:spPr>
          <a:xfrm>
            <a:off x="8274376" y="0"/>
            <a:ext cx="869631" cy="869642"/>
          </a:xfrm>
          <a:prstGeom prst="rect">
            <a:avLst/>
          </a:prstGeom>
          <a:noFill/>
          <a:ln>
            <a:noFill/>
          </a:ln>
        </p:spPr>
      </p:pic>
      <p:sp>
        <p:nvSpPr>
          <p:cNvPr id="867" name="Google Shape;867;p10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Julius Lucks, a professor of chemical and biological engineering at Northwestern University, and postdoctoral fellow Khalid Alam and doctoral candidate Kirsten Jung created a device to test water for 17 different contaminants. The technology, nicknamed ROSALIND in honor of DNA pioneer Rosalind Franklin, can assess water safety and quality with just a single drop.&#10;&#10;Visit Northwestern Magazine for more: https://magazine.northwestern.edu/" id="868" name="Google Shape;868;p100" title="Learn how ROSALIND works">
            <a:hlinkClick r:id="rId4"/>
          </p:cNvPr>
          <p:cNvPicPr preferRelativeResize="0"/>
          <p:nvPr/>
        </p:nvPicPr>
        <p:blipFill>
          <a:blip r:embed="rId5">
            <a:alphaModFix/>
          </a:blip>
          <a:stretch>
            <a:fillRect/>
          </a:stretch>
        </p:blipFill>
        <p:spPr>
          <a:xfrm>
            <a:off x="1910862" y="1065350"/>
            <a:ext cx="5322275" cy="3991700"/>
          </a:xfrm>
          <a:prstGeom prst="rect">
            <a:avLst/>
          </a:prstGeom>
          <a:noFill/>
          <a:ln>
            <a:noFill/>
          </a:ln>
        </p:spPr>
      </p:pic>
      <p:sp>
        <p:nvSpPr>
          <p:cNvPr id="869" name="Google Shape;869;p100"/>
          <p:cNvSpPr txBox="1"/>
          <p:nvPr/>
        </p:nvSpPr>
        <p:spPr>
          <a:xfrm>
            <a:off x="6389925" y="4774190"/>
            <a:ext cx="2331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6"/>
              </a:rPr>
              <a:t>Northwestern U.</a:t>
            </a:r>
            <a:endParaRPr sz="1200">
              <a:solidFill>
                <a:srgbClr val="222222"/>
              </a:solidFill>
              <a:highlight>
                <a:srgbClr val="FFFFFF"/>
              </a:highlight>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1000"/>
                                        <p:tgtEl>
                                          <p:spTgt spid="8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rPr>
              <a:t>Industrial: Bacterial production of insulin</a:t>
            </a:r>
            <a:endParaRPr>
              <a:solidFill>
                <a:schemeClr val="lt1"/>
              </a:solidFill>
            </a:endParaRPr>
          </a:p>
          <a:p>
            <a:pPr indent="0" lvl="0" marL="0" rtl="0" algn="l">
              <a:spcBef>
                <a:spcPts val="0"/>
              </a:spcBef>
              <a:spcAft>
                <a:spcPts val="0"/>
              </a:spcAft>
              <a:buNone/>
            </a:pPr>
            <a:r>
              <a:t/>
            </a:r>
            <a:endParaRPr/>
          </a:p>
        </p:txBody>
      </p:sp>
      <p:sp>
        <p:nvSpPr>
          <p:cNvPr id="162" name="Google Shape;162;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3" name="Google Shape;163;p29"/>
          <p:cNvPicPr preferRelativeResize="0"/>
          <p:nvPr/>
        </p:nvPicPr>
        <p:blipFill rotWithShape="1">
          <a:blip r:embed="rId3">
            <a:alphaModFix/>
          </a:blip>
          <a:srcRect b="0" l="0" r="0" t="3502"/>
          <a:stretch/>
        </p:blipFill>
        <p:spPr>
          <a:xfrm>
            <a:off x="0" y="1057150"/>
            <a:ext cx="9144002" cy="3753175"/>
          </a:xfrm>
          <a:prstGeom prst="rect">
            <a:avLst/>
          </a:prstGeom>
          <a:noFill/>
          <a:ln>
            <a:noFill/>
          </a:ln>
        </p:spPr>
      </p:pic>
      <p:sp>
        <p:nvSpPr>
          <p:cNvPr id="164" name="Google Shape;164;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5" name="Google Shape;165;p29"/>
          <p:cNvSpPr txBox="1"/>
          <p:nvPr/>
        </p:nvSpPr>
        <p:spPr>
          <a:xfrm>
            <a:off x="2068348" y="4738325"/>
            <a:ext cx="6785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222222"/>
                </a:solidFill>
                <a:latin typeface="Roboto"/>
                <a:ea typeface="Roboto"/>
                <a:cs typeface="Roboto"/>
                <a:sym typeface="Roboto"/>
              </a:rPr>
              <a:t>Mona Dabbas &amp; Javin Oza, California Polytechnic State University. Created with Biorender.com.</a:t>
            </a:r>
            <a:endParaRPr b="1" sz="1200">
              <a:latin typeface="Roboto"/>
              <a:ea typeface="Roboto"/>
              <a:cs typeface="Roboto"/>
              <a:sym typeface="Roboto"/>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01"/>
          <p:cNvSpPr txBox="1"/>
          <p:nvPr>
            <p:ph idx="1" type="body"/>
          </p:nvPr>
        </p:nvSpPr>
        <p:spPr>
          <a:xfrm>
            <a:off x="311700" y="1152475"/>
            <a:ext cx="41361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Microbial metabolism can be engineered to turn cells into chemical factories to meet the needs of human resources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Using the core-tools of </a:t>
            </a:r>
            <a:r>
              <a:rPr lang="en">
                <a:solidFill>
                  <a:schemeClr val="dk1"/>
                </a:solidFill>
              </a:rPr>
              <a:t>engineering</a:t>
            </a:r>
            <a:r>
              <a:rPr lang="en">
                <a:solidFill>
                  <a:schemeClr val="dk1"/>
                </a:solidFill>
              </a:rPr>
              <a:t> biology, cells can be engineered to use simple feedstocks like CO2, CO, H2 and turn these into useful products with lower carbon impacts than conventional fossil fuel </a:t>
            </a:r>
            <a:r>
              <a:rPr lang="en">
                <a:solidFill>
                  <a:schemeClr val="dk1"/>
                </a:solidFill>
              </a:rPr>
              <a:t>derived alternatives.</a:t>
            </a:r>
            <a:endParaRPr>
              <a:solidFill>
                <a:schemeClr val="dk1"/>
              </a:solidFill>
            </a:endParaRPr>
          </a:p>
        </p:txBody>
      </p:sp>
      <p:pic>
        <p:nvPicPr>
          <p:cNvPr id="875" name="Google Shape;875;p101"/>
          <p:cNvPicPr preferRelativeResize="0"/>
          <p:nvPr/>
        </p:nvPicPr>
        <p:blipFill>
          <a:blip r:embed="rId3">
            <a:alphaModFix/>
          </a:blip>
          <a:stretch>
            <a:fillRect/>
          </a:stretch>
        </p:blipFill>
        <p:spPr>
          <a:xfrm>
            <a:off x="8274371" y="8"/>
            <a:ext cx="869631" cy="869642"/>
          </a:xfrm>
          <a:prstGeom prst="rect">
            <a:avLst/>
          </a:prstGeom>
          <a:noFill/>
          <a:ln>
            <a:noFill/>
          </a:ln>
        </p:spPr>
      </p:pic>
      <p:sp>
        <p:nvSpPr>
          <p:cNvPr id="876" name="Google Shape;876;p10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77" name="Google Shape;877;p1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a:t>
            </a:r>
            <a:r>
              <a:rPr lang="en"/>
              <a:t> </a:t>
            </a:r>
            <a:endParaRPr/>
          </a:p>
          <a:p>
            <a:pPr indent="0" lvl="0" marL="0" rtl="0" algn="l">
              <a:spcBef>
                <a:spcPts val="0"/>
              </a:spcBef>
              <a:spcAft>
                <a:spcPts val="0"/>
              </a:spcAft>
              <a:buClr>
                <a:schemeClr val="dk1"/>
              </a:buClr>
              <a:buSzPts val="1100"/>
              <a:buFont typeface="Arial"/>
              <a:buNone/>
            </a:pPr>
            <a:r>
              <a:rPr lang="en"/>
              <a:t>Carbon-neutral fuels for circular economies</a:t>
            </a:r>
            <a:endParaRPr/>
          </a:p>
        </p:txBody>
      </p:sp>
      <p:pic>
        <p:nvPicPr>
          <p:cNvPr id="878" name="Google Shape;878;p101"/>
          <p:cNvPicPr preferRelativeResize="0"/>
          <p:nvPr/>
        </p:nvPicPr>
        <p:blipFill>
          <a:blip r:embed="rId4">
            <a:alphaModFix/>
          </a:blip>
          <a:stretch>
            <a:fillRect/>
          </a:stretch>
        </p:blipFill>
        <p:spPr>
          <a:xfrm>
            <a:off x="6438184" y="1022986"/>
            <a:ext cx="1473731" cy="393599"/>
          </a:xfrm>
          <a:prstGeom prst="rect">
            <a:avLst/>
          </a:prstGeom>
          <a:noFill/>
          <a:ln>
            <a:noFill/>
          </a:ln>
        </p:spPr>
      </p:pic>
      <p:pic>
        <p:nvPicPr>
          <p:cNvPr id="879" name="Google Shape;879;p101"/>
          <p:cNvPicPr preferRelativeResize="0"/>
          <p:nvPr/>
        </p:nvPicPr>
        <p:blipFill rotWithShape="1">
          <a:blip r:embed="rId5">
            <a:alphaModFix/>
          </a:blip>
          <a:srcRect b="12724" l="0" r="0" t="0"/>
          <a:stretch/>
        </p:blipFill>
        <p:spPr>
          <a:xfrm>
            <a:off x="5821637" y="1416591"/>
            <a:ext cx="2706824" cy="3538449"/>
          </a:xfrm>
          <a:prstGeom prst="rect">
            <a:avLst/>
          </a:prstGeom>
          <a:noFill/>
          <a:ln>
            <a:noFill/>
          </a:ln>
        </p:spPr>
      </p:pic>
      <p:sp>
        <p:nvSpPr>
          <p:cNvPr id="880" name="Google Shape;880;p101"/>
          <p:cNvSpPr txBox="1"/>
          <p:nvPr/>
        </p:nvSpPr>
        <p:spPr>
          <a:xfrm>
            <a:off x="5244550" y="4829118"/>
            <a:ext cx="3861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6"/>
              </a:rPr>
              <a:t>Liew F., et al. (2016) </a:t>
            </a:r>
            <a:r>
              <a:rPr i="1" lang="en" sz="1200" u="sng">
                <a:solidFill>
                  <a:schemeClr val="hlink"/>
                </a:solidFill>
                <a:highlight>
                  <a:srgbClr val="FFFFFF"/>
                </a:highlight>
                <a:latin typeface="Roboto"/>
                <a:ea typeface="Roboto"/>
                <a:cs typeface="Roboto"/>
                <a:sym typeface="Roboto"/>
                <a:hlinkClick r:id="rId7"/>
              </a:rPr>
              <a:t>Front. Microbiol.</a:t>
            </a:r>
            <a:r>
              <a:rPr lang="en" sz="1200" u="sng">
                <a:solidFill>
                  <a:schemeClr val="hlink"/>
                </a:solidFill>
                <a:highlight>
                  <a:srgbClr val="FFFFFF"/>
                </a:highlight>
                <a:latin typeface="Roboto"/>
                <a:ea typeface="Roboto"/>
                <a:cs typeface="Roboto"/>
                <a:sym typeface="Roboto"/>
                <a:hlinkClick r:id="rId8"/>
              </a:rPr>
              <a:t> 7:694.</a:t>
            </a:r>
            <a:r>
              <a:rPr lang="en" sz="1200">
                <a:solidFill>
                  <a:srgbClr val="222222"/>
                </a:solidFill>
                <a:highlight>
                  <a:srgbClr val="FFFFFF"/>
                </a:highlight>
                <a:latin typeface="Roboto"/>
                <a:ea typeface="Roboto"/>
                <a:cs typeface="Roboto"/>
                <a:sym typeface="Roboto"/>
              </a:rPr>
              <a:t> </a:t>
            </a:r>
            <a:endParaRPr sz="1200">
              <a:solidFill>
                <a:srgbClr val="222222"/>
              </a:solidFill>
              <a:highlight>
                <a:srgbClr val="FFFFFF"/>
              </a:highlight>
              <a:latin typeface="Roboto"/>
              <a:ea typeface="Roboto"/>
              <a:cs typeface="Roboto"/>
              <a:sym typeface="Roboto"/>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id="885" name="Google Shape;885;p102"/>
          <p:cNvPicPr preferRelativeResize="0"/>
          <p:nvPr/>
        </p:nvPicPr>
        <p:blipFill>
          <a:blip r:embed="rId3">
            <a:alphaModFix/>
          </a:blip>
          <a:stretch>
            <a:fillRect/>
          </a:stretch>
        </p:blipFill>
        <p:spPr>
          <a:xfrm>
            <a:off x="8274371" y="8"/>
            <a:ext cx="869631" cy="869642"/>
          </a:xfrm>
          <a:prstGeom prst="rect">
            <a:avLst/>
          </a:prstGeom>
          <a:noFill/>
          <a:ln>
            <a:noFill/>
          </a:ln>
        </p:spPr>
      </p:pic>
      <p:sp>
        <p:nvSpPr>
          <p:cNvPr id="886" name="Google Shape;886;p10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87" name="Google Shape;887;p10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a:t>
            </a:r>
            <a:endParaRPr/>
          </a:p>
          <a:p>
            <a:pPr indent="0" lvl="0" marL="0" rtl="0" algn="l">
              <a:spcBef>
                <a:spcPts val="0"/>
              </a:spcBef>
              <a:spcAft>
                <a:spcPts val="0"/>
              </a:spcAft>
              <a:buClr>
                <a:schemeClr val="dk1"/>
              </a:buClr>
              <a:buSzPts val="1100"/>
              <a:buFont typeface="Arial"/>
              <a:buNone/>
            </a:pPr>
            <a:r>
              <a:rPr lang="en"/>
              <a:t>Carbon-neutral fuels for circular economies</a:t>
            </a:r>
            <a:endParaRPr/>
          </a:p>
        </p:txBody>
      </p:sp>
      <p:pic>
        <p:nvPicPr>
          <p:cNvPr id="888" name="Google Shape;888;p102"/>
          <p:cNvPicPr preferRelativeResize="0"/>
          <p:nvPr/>
        </p:nvPicPr>
        <p:blipFill>
          <a:blip r:embed="rId4">
            <a:alphaModFix/>
          </a:blip>
          <a:stretch>
            <a:fillRect/>
          </a:stretch>
        </p:blipFill>
        <p:spPr>
          <a:xfrm>
            <a:off x="3553984" y="4749900"/>
            <a:ext cx="1473731" cy="393599"/>
          </a:xfrm>
          <a:prstGeom prst="rect">
            <a:avLst/>
          </a:prstGeom>
          <a:noFill/>
          <a:ln>
            <a:noFill/>
          </a:ln>
        </p:spPr>
      </p:pic>
      <p:pic>
        <p:nvPicPr>
          <p:cNvPr descr="The LanzaTech Process can convert carbon monoxide containing gases produced by industries such as steel manufacturing, oil refining and chemical production, as well as gases generated by gasification of forestry and agricultural residues,  municipal waste, and coal into valuable fuel and chemical products." id="889" name="Google Shape;889;p102" title="The LanzaTech Process">
            <a:hlinkClick r:id="rId5"/>
          </p:cNvPr>
          <p:cNvPicPr preferRelativeResize="0"/>
          <p:nvPr/>
        </p:nvPicPr>
        <p:blipFill>
          <a:blip r:embed="rId6">
            <a:alphaModFix/>
          </a:blip>
          <a:stretch>
            <a:fillRect/>
          </a:stretch>
        </p:blipFill>
        <p:spPr>
          <a:xfrm>
            <a:off x="2004850" y="1166575"/>
            <a:ext cx="4572000" cy="3429000"/>
          </a:xfrm>
          <a:prstGeom prst="rect">
            <a:avLst/>
          </a:prstGeom>
          <a:noFill/>
          <a:ln>
            <a:noFill/>
          </a:ln>
        </p:spPr>
      </p:pic>
      <p:sp>
        <p:nvSpPr>
          <p:cNvPr id="890" name="Google Shape;890;p102"/>
          <p:cNvSpPr txBox="1"/>
          <p:nvPr/>
        </p:nvSpPr>
        <p:spPr>
          <a:xfrm>
            <a:off x="6389925" y="4774190"/>
            <a:ext cx="2331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7"/>
              </a:rPr>
              <a:t>LanzaTech.</a:t>
            </a:r>
            <a:endParaRPr sz="1200">
              <a:solidFill>
                <a:srgbClr val="222222"/>
              </a:solidFill>
              <a:highlight>
                <a:srgbClr val="FFFFFF"/>
              </a:highlight>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1000"/>
                                        <p:tgtEl>
                                          <p:spTgt spid="8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0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Each sector has its own culture, pacing, and roles</a:t>
            </a:r>
            <a:endParaRPr>
              <a:solidFill>
                <a:schemeClr val="dk1"/>
              </a:solidFill>
            </a:endParaRPr>
          </a:p>
          <a:p>
            <a:pPr indent="-342900" lvl="0" marL="457200" rtl="0" algn="l">
              <a:spcBef>
                <a:spcPts val="0"/>
              </a:spcBef>
              <a:spcAft>
                <a:spcPts val="0"/>
              </a:spcAft>
              <a:buClr>
                <a:schemeClr val="dk1"/>
              </a:buClr>
              <a:buSzPts val="1800"/>
              <a:buChar char="●"/>
            </a:pPr>
            <a:r>
              <a:rPr b="1" lang="en">
                <a:solidFill>
                  <a:schemeClr val="dk1"/>
                </a:solidFill>
              </a:rPr>
              <a:t>Academia: </a:t>
            </a:r>
            <a:r>
              <a:rPr lang="en">
                <a:solidFill>
                  <a:schemeClr val="dk1"/>
                </a:solidFill>
              </a:rPr>
              <a:t>tenure-track PI, lecturer, core facility manager</a:t>
            </a:r>
            <a:endParaRPr>
              <a:solidFill>
                <a:schemeClr val="dk1"/>
              </a:solidFill>
            </a:endParaRPr>
          </a:p>
          <a:p>
            <a:pPr indent="-342900" lvl="0" marL="457200" rtl="0" algn="l">
              <a:spcBef>
                <a:spcPts val="0"/>
              </a:spcBef>
              <a:spcAft>
                <a:spcPts val="0"/>
              </a:spcAft>
              <a:buClr>
                <a:schemeClr val="dk1"/>
              </a:buClr>
              <a:buSzPts val="1800"/>
              <a:buChar char="●"/>
            </a:pPr>
            <a:r>
              <a:rPr b="1" lang="en">
                <a:solidFill>
                  <a:schemeClr val="dk1"/>
                </a:solidFill>
              </a:rPr>
              <a:t>Government: </a:t>
            </a:r>
            <a:r>
              <a:rPr lang="en">
                <a:solidFill>
                  <a:schemeClr val="dk1"/>
                </a:solidFill>
              </a:rPr>
              <a:t>national lab scientist, funding agency program manager, admin</a:t>
            </a:r>
            <a:endParaRPr>
              <a:solidFill>
                <a:schemeClr val="dk1"/>
              </a:solidFill>
            </a:endParaRPr>
          </a:p>
          <a:p>
            <a:pPr indent="-342900" lvl="0" marL="457200" rtl="0" algn="l">
              <a:spcBef>
                <a:spcPts val="0"/>
              </a:spcBef>
              <a:spcAft>
                <a:spcPts val="0"/>
              </a:spcAft>
              <a:buClr>
                <a:schemeClr val="dk1"/>
              </a:buClr>
              <a:buSzPts val="1800"/>
              <a:buChar char="●"/>
            </a:pPr>
            <a:r>
              <a:rPr b="1" lang="en">
                <a:solidFill>
                  <a:schemeClr val="dk1"/>
                </a:solidFill>
              </a:rPr>
              <a:t>Industry: </a:t>
            </a:r>
            <a:r>
              <a:rPr lang="en">
                <a:solidFill>
                  <a:schemeClr val="dk1"/>
                </a:solidFill>
              </a:rPr>
              <a:t>research scientist, customer support, consultant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Between &amp; beyond:</a:t>
            </a:r>
            <a:endParaRPr>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Science communication, journalism</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Patent lawyer, tech transfer specialist</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Policy, regulations, governance</a:t>
            </a:r>
            <a:endParaRPr sz="1600">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Explore digital r</a:t>
            </a:r>
            <a:r>
              <a:rPr lang="en">
                <a:solidFill>
                  <a:schemeClr val="dk1"/>
                </a:solidFill>
              </a:rPr>
              <a:t>esources:</a:t>
            </a:r>
            <a:endParaRPr>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EBRC </a:t>
            </a:r>
            <a:r>
              <a:rPr i="1" lang="en" sz="1600">
                <a:solidFill>
                  <a:schemeClr val="dk1"/>
                </a:solidFill>
              </a:rPr>
              <a:t>In Translation</a:t>
            </a:r>
            <a:r>
              <a:rPr lang="en" sz="1600">
                <a:solidFill>
                  <a:schemeClr val="dk1"/>
                </a:solidFill>
              </a:rPr>
              <a:t> podcast</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BioBuilder </a:t>
            </a:r>
            <a:r>
              <a:rPr i="1" lang="en" sz="1600">
                <a:solidFill>
                  <a:schemeClr val="dk1"/>
                </a:solidFill>
              </a:rPr>
              <a:t>Life-Changing Science</a:t>
            </a:r>
            <a:r>
              <a:rPr lang="en" sz="1600">
                <a:solidFill>
                  <a:schemeClr val="dk1"/>
                </a:solidFill>
              </a:rPr>
              <a:t> podcast</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AAAS </a:t>
            </a:r>
            <a:r>
              <a:rPr i="1" lang="en" sz="1600">
                <a:solidFill>
                  <a:schemeClr val="dk1"/>
                </a:solidFill>
              </a:rPr>
              <a:t>myIDP</a:t>
            </a:r>
            <a:r>
              <a:rPr lang="en" sz="1600">
                <a:solidFill>
                  <a:schemeClr val="dk1"/>
                </a:solidFill>
              </a:rPr>
              <a:t> website</a:t>
            </a:r>
            <a:endParaRPr sz="1600">
              <a:solidFill>
                <a:schemeClr val="dk1"/>
              </a:solidFill>
            </a:endParaRPr>
          </a:p>
          <a:p>
            <a:pPr indent="0" lvl="0" marL="0" rtl="0" algn="l">
              <a:spcBef>
                <a:spcPts val="0"/>
              </a:spcBef>
              <a:spcAft>
                <a:spcPts val="1600"/>
              </a:spcAft>
              <a:buNone/>
            </a:pPr>
            <a:r>
              <a:t/>
            </a:r>
            <a:endParaRPr/>
          </a:p>
        </p:txBody>
      </p:sp>
      <p:sp>
        <p:nvSpPr>
          <p:cNvPr id="896" name="Google Shape;896;p1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Career Sectors in Engineering Biology</a:t>
            </a:r>
            <a:endParaRPr/>
          </a:p>
        </p:txBody>
      </p:sp>
      <p:sp>
        <p:nvSpPr>
          <p:cNvPr id="897" name="Google Shape;897;p10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98" name="Google Shape;898;p103"/>
          <p:cNvPicPr preferRelativeResize="0"/>
          <p:nvPr/>
        </p:nvPicPr>
        <p:blipFill>
          <a:blip r:embed="rId3">
            <a:alphaModFix/>
          </a:blip>
          <a:stretch>
            <a:fillRect/>
          </a:stretch>
        </p:blipFill>
        <p:spPr>
          <a:xfrm>
            <a:off x="5507400" y="3536725"/>
            <a:ext cx="1139094" cy="1139099"/>
          </a:xfrm>
          <a:prstGeom prst="rect">
            <a:avLst/>
          </a:prstGeom>
          <a:noFill/>
          <a:ln>
            <a:noFill/>
          </a:ln>
        </p:spPr>
      </p:pic>
      <p:pic>
        <p:nvPicPr>
          <p:cNvPr id="899" name="Google Shape;899;p103"/>
          <p:cNvPicPr preferRelativeResize="0"/>
          <p:nvPr/>
        </p:nvPicPr>
        <p:blipFill>
          <a:blip r:embed="rId4">
            <a:alphaModFix/>
          </a:blip>
          <a:stretch>
            <a:fillRect/>
          </a:stretch>
        </p:blipFill>
        <p:spPr>
          <a:xfrm>
            <a:off x="7104757" y="3536725"/>
            <a:ext cx="1139093" cy="113909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10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905" name="Google Shape;905;p10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Diverse Careers in Engineering Biology</a:t>
            </a:r>
            <a:endParaRPr/>
          </a:p>
        </p:txBody>
      </p:sp>
      <p:pic>
        <p:nvPicPr>
          <p:cNvPr id="906" name="Google Shape;906;p104"/>
          <p:cNvPicPr preferRelativeResize="0"/>
          <p:nvPr/>
        </p:nvPicPr>
        <p:blipFill rotWithShape="1">
          <a:blip r:embed="rId3">
            <a:alphaModFix/>
          </a:blip>
          <a:srcRect b="13240" l="0" r="0" t="1717"/>
          <a:stretch/>
        </p:blipFill>
        <p:spPr>
          <a:xfrm>
            <a:off x="627362" y="1152475"/>
            <a:ext cx="7716589" cy="3654701"/>
          </a:xfrm>
          <a:prstGeom prst="rect">
            <a:avLst/>
          </a:prstGeom>
          <a:noFill/>
          <a:ln>
            <a:noFill/>
          </a:ln>
        </p:spPr>
      </p:pic>
      <p:sp>
        <p:nvSpPr>
          <p:cNvPr id="907" name="Google Shape;907;p104"/>
          <p:cNvSpPr txBox="1"/>
          <p:nvPr/>
        </p:nvSpPr>
        <p:spPr>
          <a:xfrm>
            <a:off x="2229057" y="4807171"/>
            <a:ext cx="6164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4"/>
              </a:rPr>
              <a:t>Hinman, A.W., Friedman, D.C. </a:t>
            </a:r>
            <a:r>
              <a:rPr i="1" lang="en" sz="1200" u="sng">
                <a:solidFill>
                  <a:schemeClr val="hlink"/>
                </a:solidFill>
                <a:highlight>
                  <a:srgbClr val="FFFFFF"/>
                </a:highlight>
                <a:latin typeface="Roboto"/>
                <a:ea typeface="Roboto"/>
                <a:cs typeface="Roboto"/>
                <a:sym typeface="Roboto"/>
                <a:hlinkClick r:id="rId5"/>
              </a:rPr>
              <a:t>EBRC.</a:t>
            </a:r>
            <a:r>
              <a:rPr lang="en" sz="1200" u="sng">
                <a:solidFill>
                  <a:schemeClr val="hlink"/>
                </a:solidFill>
                <a:highlight>
                  <a:srgbClr val="FFFFFF"/>
                </a:highlight>
                <a:latin typeface="Roboto"/>
                <a:ea typeface="Roboto"/>
                <a:cs typeface="Roboto"/>
                <a:sym typeface="Roboto"/>
                <a:hlinkClick r:id="rId6"/>
              </a:rPr>
              <a:t> (2022). </a:t>
            </a:r>
            <a:endParaRPr sz="1200">
              <a:latin typeface="Roboto"/>
              <a:ea typeface="Roboto"/>
              <a:cs typeface="Roboto"/>
              <a:sym typeface="Roboto"/>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05"/>
          <p:cNvSpPr txBox="1"/>
          <p:nvPr>
            <p:ph type="title"/>
          </p:nvPr>
        </p:nvSpPr>
        <p:spPr>
          <a:xfrm>
            <a:off x="311700" y="0"/>
            <a:ext cx="8520600" cy="101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Biology is driven by </a:t>
            </a:r>
            <a:br>
              <a:rPr lang="en"/>
            </a:br>
            <a:r>
              <a:rPr lang="en"/>
              <a:t>a collaborative network of dedicated professionals</a:t>
            </a:r>
            <a:endParaRPr/>
          </a:p>
        </p:txBody>
      </p:sp>
      <p:sp>
        <p:nvSpPr>
          <p:cNvPr id="913" name="Google Shape;913;p105"/>
          <p:cNvSpPr txBox="1"/>
          <p:nvPr>
            <p:ph idx="1" type="body"/>
          </p:nvPr>
        </p:nvSpPr>
        <p:spPr>
          <a:xfrm>
            <a:off x="311700" y="133432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possible roles:</a:t>
            </a:r>
            <a:endParaRPr/>
          </a:p>
          <a:p>
            <a:pPr indent="0" lvl="0" marL="0" rtl="0" algn="l">
              <a:spcBef>
                <a:spcPts val="1600"/>
              </a:spcBef>
              <a:spcAft>
                <a:spcPts val="0"/>
              </a:spcAft>
              <a:buNone/>
            </a:pPr>
            <a:r>
              <a:rPr b="1" lang="en"/>
              <a:t>Bioinformatician </a:t>
            </a:r>
            <a:r>
              <a:rPr lang="en"/>
              <a:t>in an academic lab who applies data analysis, modeling, and statistics to large datasets to delineate complex biological processes.</a:t>
            </a:r>
            <a:endParaRPr/>
          </a:p>
          <a:p>
            <a:pPr indent="0" lvl="0" marL="0" rtl="0" algn="l">
              <a:spcBef>
                <a:spcPts val="1600"/>
              </a:spcBef>
              <a:spcAft>
                <a:spcPts val="0"/>
              </a:spcAft>
              <a:buNone/>
            </a:pPr>
            <a:r>
              <a:rPr b="1" lang="en"/>
              <a:t>Program manager</a:t>
            </a:r>
            <a:r>
              <a:rPr lang="en"/>
              <a:t> in a government agency who develops and writes research &amp; training initiatives, and discusses research priorities with academic labs.</a:t>
            </a:r>
            <a:endParaRPr/>
          </a:p>
          <a:p>
            <a:pPr indent="0" lvl="0" marL="0" rtl="0" algn="l">
              <a:spcBef>
                <a:spcPts val="1600"/>
              </a:spcBef>
              <a:spcAft>
                <a:spcPts val="0"/>
              </a:spcAft>
              <a:buClr>
                <a:schemeClr val="dk1"/>
              </a:buClr>
              <a:buSzPts val="1100"/>
              <a:buFont typeface="Arial"/>
              <a:buNone/>
            </a:pPr>
            <a:r>
              <a:rPr b="1" lang="en">
                <a:solidFill>
                  <a:schemeClr val="dk1"/>
                </a:solidFill>
              </a:rPr>
              <a:t>Biosecurity specialist</a:t>
            </a:r>
            <a:r>
              <a:rPr lang="en">
                <a:solidFill>
                  <a:schemeClr val="dk1"/>
                </a:solidFill>
              </a:rPr>
              <a:t> in a biotech company who coordinates the development and operation of security screening processes.</a:t>
            </a:r>
            <a:endParaRPr>
              <a:solidFill>
                <a:schemeClr val="dk1"/>
              </a:solidFill>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914" name="Google Shape;914;p10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0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a:t>
            </a:r>
            <a:endParaRPr/>
          </a:p>
        </p:txBody>
      </p:sp>
      <p:sp>
        <p:nvSpPr>
          <p:cNvPr id="920" name="Google Shape;920;p106"/>
          <p:cNvSpPr txBox="1"/>
          <p:nvPr>
            <p:ph idx="1" type="body"/>
          </p:nvPr>
        </p:nvSpPr>
        <p:spPr>
          <a:xfrm>
            <a:off x="311700" y="1152475"/>
            <a:ext cx="3936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biology:</a:t>
            </a:r>
            <a:endParaRPr/>
          </a:p>
          <a:p>
            <a:pPr indent="-342900" lvl="0" marL="457200" rtl="0" algn="l">
              <a:spcBef>
                <a:spcPts val="1600"/>
              </a:spcBef>
              <a:spcAft>
                <a:spcPts val="0"/>
              </a:spcAft>
              <a:buClr>
                <a:schemeClr val="accent4"/>
              </a:buClr>
              <a:buSzPts val="1800"/>
              <a:buChar char="●"/>
            </a:pPr>
            <a:r>
              <a:rPr lang="en">
                <a:solidFill>
                  <a:schemeClr val="accent4"/>
                </a:solidFill>
              </a:rPr>
              <a:t>Uses a DBTL framework</a:t>
            </a:r>
            <a:endParaRPr>
              <a:solidFill>
                <a:schemeClr val="accent4"/>
              </a:solidFill>
            </a:endParaRPr>
          </a:p>
          <a:p>
            <a:pPr indent="-342900" lvl="0" marL="457200" rtl="0" algn="l">
              <a:spcBef>
                <a:spcPts val="0"/>
              </a:spcBef>
              <a:spcAft>
                <a:spcPts val="0"/>
              </a:spcAft>
              <a:buClr>
                <a:schemeClr val="accent1"/>
              </a:buClr>
              <a:buSzPts val="1800"/>
              <a:buChar char="●"/>
            </a:pPr>
            <a:r>
              <a:rPr lang="en">
                <a:solidFill>
                  <a:schemeClr val="accent1"/>
                </a:solidFill>
              </a:rPr>
              <a:t>To apply key biology &amp; engineering technologies</a:t>
            </a:r>
            <a:endParaRPr>
              <a:solidFill>
                <a:schemeClr val="accent1"/>
              </a:solidFill>
            </a:endParaRPr>
          </a:p>
          <a:p>
            <a:pPr indent="-342900" lvl="0" marL="457200" rtl="0" algn="l">
              <a:spcBef>
                <a:spcPts val="0"/>
              </a:spcBef>
              <a:spcAft>
                <a:spcPts val="0"/>
              </a:spcAft>
              <a:buClr>
                <a:schemeClr val="accent2"/>
              </a:buClr>
              <a:buSzPts val="1800"/>
              <a:buChar char="●"/>
            </a:pPr>
            <a:r>
              <a:rPr lang="en">
                <a:solidFill>
                  <a:schemeClr val="accent2"/>
                </a:solidFill>
              </a:rPr>
              <a:t>For impact in sectors across aspects of life and the planet</a:t>
            </a:r>
            <a:endParaRPr>
              <a:solidFill>
                <a:schemeClr val="accent2"/>
              </a:solidFill>
            </a:endParaRPr>
          </a:p>
        </p:txBody>
      </p:sp>
      <p:sp>
        <p:nvSpPr>
          <p:cNvPr id="921" name="Google Shape;921;p10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22" name="Google Shape;922;p106"/>
          <p:cNvPicPr preferRelativeResize="0"/>
          <p:nvPr/>
        </p:nvPicPr>
        <p:blipFill>
          <a:blip r:embed="rId3">
            <a:alphaModFix/>
          </a:blip>
          <a:stretch>
            <a:fillRect/>
          </a:stretch>
        </p:blipFill>
        <p:spPr>
          <a:xfrm>
            <a:off x="4216350" y="292625"/>
            <a:ext cx="4615951" cy="4615951"/>
          </a:xfrm>
          <a:prstGeom prst="rect">
            <a:avLst/>
          </a:prstGeom>
          <a:noFill/>
          <a:ln>
            <a:noFill/>
          </a:ln>
        </p:spPr>
      </p:pic>
      <p:sp>
        <p:nvSpPr>
          <p:cNvPr id="923" name="Google Shape;923;p106"/>
          <p:cNvSpPr txBox="1"/>
          <p:nvPr/>
        </p:nvSpPr>
        <p:spPr>
          <a:xfrm>
            <a:off x="311700" y="4667575"/>
            <a:ext cx="4259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Engineering Biology Research Consortium (2019). </a:t>
            </a:r>
            <a:r>
              <a:rPr i="1" lang="en" sz="600">
                <a:latin typeface="Roboto"/>
                <a:ea typeface="Roboto"/>
                <a:cs typeface="Roboto"/>
                <a:sym typeface="Roboto"/>
              </a:rPr>
              <a:t>Engineering Biology: A Research Roadmap for the Next-Generation Bioeconomy</a:t>
            </a:r>
            <a:r>
              <a:rPr lang="en" sz="600">
                <a:latin typeface="Roboto"/>
                <a:ea typeface="Roboto"/>
                <a:cs typeface="Roboto"/>
                <a:sym typeface="Roboto"/>
              </a:rPr>
              <a:t>. Retrieved from http://roadmap.ebrc.org. doi: 10.25498/E4159B</a:t>
            </a:r>
            <a:r>
              <a:rPr lang="en" sz="700">
                <a:latin typeface="Roboto"/>
                <a:ea typeface="Roboto"/>
                <a:cs typeface="Roboto"/>
                <a:sym typeface="Roboto"/>
              </a:rPr>
              <a:t>.</a:t>
            </a:r>
            <a:endParaRPr sz="700">
              <a:latin typeface="Roboto"/>
              <a:ea typeface="Roboto"/>
              <a:cs typeface="Roboto"/>
              <a:sym typeface="Roboto"/>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0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Credits</a:t>
            </a:r>
            <a:endParaRPr/>
          </a:p>
        </p:txBody>
      </p:sp>
      <p:sp>
        <p:nvSpPr>
          <p:cNvPr id="929" name="Google Shape;929;p10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Slides developed by Joshua Atkinson &amp; Michael Sheets.</a:t>
            </a:r>
            <a:endParaRPr/>
          </a:p>
          <a:p>
            <a:pPr indent="0" lvl="0" marL="0" rtl="0" algn="l">
              <a:spcBef>
                <a:spcPts val="1600"/>
              </a:spcBef>
              <a:spcAft>
                <a:spcPts val="1600"/>
              </a:spcAft>
              <a:buNone/>
            </a:pPr>
            <a:r>
              <a:rPr lang="en"/>
              <a:t>We thank the EBRC Education Working Group for helpful feedback on the slides, and in particular thanks to Emily Aurand, Kaitlyn Duvall, India Hook-Barnard, Javin Oza, Beth Vitalis, and Michael Jewett.</a:t>
            </a:r>
            <a:endParaRPr/>
          </a:p>
        </p:txBody>
      </p:sp>
      <p:sp>
        <p:nvSpPr>
          <p:cNvPr id="930" name="Google Shape;930;p10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31" name="Google Shape;931;p107"/>
          <p:cNvPicPr preferRelativeResize="0"/>
          <p:nvPr/>
        </p:nvPicPr>
        <p:blipFill>
          <a:blip r:embed="rId3">
            <a:alphaModFix/>
          </a:blip>
          <a:stretch>
            <a:fillRect/>
          </a:stretch>
        </p:blipFill>
        <p:spPr>
          <a:xfrm>
            <a:off x="894888" y="3252126"/>
            <a:ext cx="7354226" cy="13167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0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Credits</a:t>
            </a:r>
            <a:endParaRPr/>
          </a:p>
        </p:txBody>
      </p:sp>
      <p:sp>
        <p:nvSpPr>
          <p:cNvPr id="937" name="Google Shape;937;p108"/>
          <p:cNvSpPr txBox="1"/>
          <p:nvPr>
            <p:ph idx="1" type="body"/>
          </p:nvPr>
        </p:nvSpPr>
        <p:spPr>
          <a:xfrm>
            <a:off x="311700" y="1093925"/>
            <a:ext cx="8520600" cy="3886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6.</a:t>
            </a:r>
            <a:r>
              <a:rPr lang="en" sz="1200"/>
              <a:t> EBRC. (2019). “Engineering Biology: A Research Roadmap for the Next-Generation Bioeconomy.” (Recurring.)</a:t>
            </a:r>
            <a:endParaRPr sz="1200"/>
          </a:p>
          <a:p>
            <a:pPr indent="0" lvl="0" marL="0" rtl="0" algn="l">
              <a:lnSpc>
                <a:spcPct val="100000"/>
              </a:lnSpc>
              <a:spcBef>
                <a:spcPts val="0"/>
              </a:spcBef>
              <a:spcAft>
                <a:spcPts val="0"/>
              </a:spcAft>
              <a:buNone/>
            </a:pPr>
            <a:r>
              <a:rPr lang="en" sz="1200"/>
              <a:t>8. Dabbas, M., &amp; Oza, J. </a:t>
            </a:r>
            <a:r>
              <a:rPr lang="en" sz="1200">
                <a:solidFill>
                  <a:srgbClr val="222222"/>
                </a:solidFill>
              </a:rPr>
              <a:t>Original graphic created with BioRender.com.</a:t>
            </a:r>
            <a:endParaRPr sz="1200">
              <a:solidFill>
                <a:srgbClr val="222222"/>
              </a:solidFill>
            </a:endParaRPr>
          </a:p>
          <a:p>
            <a:pPr indent="0" lvl="0" marL="0" rtl="0" algn="l">
              <a:lnSpc>
                <a:spcPct val="100000"/>
              </a:lnSpc>
              <a:spcBef>
                <a:spcPts val="0"/>
              </a:spcBef>
              <a:spcAft>
                <a:spcPts val="0"/>
              </a:spcAft>
              <a:buNone/>
            </a:pPr>
            <a:r>
              <a:rPr lang="en" sz="1200">
                <a:solidFill>
                  <a:srgbClr val="222222"/>
                </a:solidFill>
              </a:rPr>
              <a:t>11-14. </a:t>
            </a:r>
            <a:r>
              <a:rPr lang="en" sz="1200">
                <a:solidFill>
                  <a:srgbClr val="222222"/>
                </a:solidFill>
                <a:highlight>
                  <a:schemeClr val="lt1"/>
                </a:highlight>
              </a:rPr>
              <a:t>NIH. (2013). From DNA to Beer: Harnessing Nature in Medicine &amp; Industry. Courtesy of the National Library of Medicine.</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16. Dabbas, M., &amp; Oza, J. </a:t>
            </a:r>
            <a:r>
              <a:rPr lang="en" sz="1200">
                <a:solidFill>
                  <a:srgbClr val="222222"/>
                </a:solidFill>
              </a:rPr>
              <a:t>Original graphic created with BioRender.com.</a:t>
            </a:r>
            <a:endParaRPr sz="1200">
              <a:solidFill>
                <a:schemeClr val="dk1"/>
              </a:solidFill>
            </a:endParaRPr>
          </a:p>
          <a:p>
            <a:pPr indent="0" lvl="0" marL="0" rtl="0" algn="l">
              <a:lnSpc>
                <a:spcPct val="100000"/>
              </a:lnSpc>
              <a:spcBef>
                <a:spcPts val="0"/>
              </a:spcBef>
              <a:spcAft>
                <a:spcPts val="0"/>
              </a:spcAft>
              <a:buNone/>
            </a:pPr>
            <a:r>
              <a:rPr lang="en" sz="1200">
                <a:solidFill>
                  <a:srgbClr val="222222"/>
                </a:solidFill>
              </a:rPr>
              <a:t>16, 17, 20, &amp; 60. </a:t>
            </a:r>
            <a:r>
              <a:rPr lang="en" sz="1200">
                <a:solidFill>
                  <a:srgbClr val="222222"/>
                </a:solidFill>
                <a:highlight>
                  <a:schemeClr val="lt1"/>
                </a:highlight>
              </a:rPr>
              <a:t>Marius Walter, “Gene Drive.” Wikimedia.</a:t>
            </a:r>
            <a:endParaRPr sz="1200">
              <a:solidFill>
                <a:schemeClr val="dk1"/>
              </a:solidFill>
            </a:endParaRPr>
          </a:p>
          <a:p>
            <a:pPr indent="0" lvl="0" marL="0" rtl="0" algn="l">
              <a:lnSpc>
                <a:spcPct val="100000"/>
              </a:lnSpc>
              <a:spcBef>
                <a:spcPts val="0"/>
              </a:spcBef>
              <a:spcAft>
                <a:spcPts val="0"/>
              </a:spcAft>
              <a:buNone/>
            </a:pPr>
            <a:r>
              <a:rPr lang="en" sz="1200">
                <a:solidFill>
                  <a:srgbClr val="222222"/>
                </a:solidFill>
              </a:rPr>
              <a:t>22. Jewett, M. “Kondratiev Waves.”</a:t>
            </a:r>
            <a:endParaRPr sz="1200">
              <a:solidFill>
                <a:srgbClr val="222222"/>
              </a:solidFill>
            </a:endParaRPr>
          </a:p>
          <a:p>
            <a:pPr indent="0" lvl="0" marL="0" rtl="0" algn="l">
              <a:lnSpc>
                <a:spcPct val="100000"/>
              </a:lnSpc>
              <a:spcBef>
                <a:spcPts val="0"/>
              </a:spcBef>
              <a:spcAft>
                <a:spcPts val="0"/>
              </a:spcAft>
              <a:buNone/>
            </a:pPr>
            <a:r>
              <a:rPr lang="en" sz="1200">
                <a:solidFill>
                  <a:srgbClr val="222222"/>
                </a:solidFill>
              </a:rPr>
              <a:t>26 &amp; 27. </a:t>
            </a:r>
            <a:r>
              <a:rPr lang="en" sz="1200">
                <a:solidFill>
                  <a:srgbClr val="222222"/>
                </a:solidFill>
                <a:highlight>
                  <a:schemeClr val="lt1"/>
                </a:highlight>
              </a:rPr>
              <a:t>Gray, P. </a:t>
            </a:r>
            <a:r>
              <a:rPr i="1" lang="en" sz="1200">
                <a:solidFill>
                  <a:srgbClr val="222222"/>
                </a:solidFill>
                <a:highlight>
                  <a:schemeClr val="lt1"/>
                </a:highlight>
              </a:rPr>
              <a:t>et al. </a:t>
            </a:r>
            <a:r>
              <a:rPr lang="en" sz="1200">
                <a:solidFill>
                  <a:srgbClr val="222222"/>
                </a:solidFill>
                <a:highlight>
                  <a:schemeClr val="lt1"/>
                </a:highlight>
              </a:rPr>
              <a:t>(2018). “Synthetic Biology in Australia: An Outlook to 2030.” Australian Council of Learned Academies.</a:t>
            </a:r>
            <a:endParaRPr sz="1200">
              <a:solidFill>
                <a:srgbClr val="222222"/>
              </a:solidFill>
              <a:highlight>
                <a:schemeClr val="lt1"/>
              </a:highlight>
            </a:endParaRPr>
          </a:p>
          <a:p>
            <a:pPr indent="0" lvl="0" marL="0" rtl="0" algn="l">
              <a:lnSpc>
                <a:spcPct val="100000"/>
              </a:lnSpc>
              <a:spcBef>
                <a:spcPts val="0"/>
              </a:spcBef>
              <a:spcAft>
                <a:spcPts val="0"/>
              </a:spcAft>
              <a:buNone/>
            </a:pPr>
            <a:r>
              <a:rPr lang="en" sz="1200">
                <a:solidFill>
                  <a:srgbClr val="222222"/>
                </a:solidFill>
                <a:highlight>
                  <a:schemeClr val="lt1"/>
                </a:highlight>
              </a:rPr>
              <a:t>31. Carlson, R. “On DNA and transistors.” Synthesis. </a:t>
            </a:r>
            <a:endParaRPr sz="1200">
              <a:solidFill>
                <a:srgbClr val="222222"/>
              </a:solidFill>
              <a:highlight>
                <a:schemeClr val="lt1"/>
              </a:highlight>
            </a:endParaRPr>
          </a:p>
          <a:p>
            <a:pPr indent="0" lvl="0" marL="0" rtl="0" algn="l">
              <a:lnSpc>
                <a:spcPct val="100000"/>
              </a:lnSpc>
              <a:spcBef>
                <a:spcPts val="0"/>
              </a:spcBef>
              <a:spcAft>
                <a:spcPts val="0"/>
              </a:spcAft>
              <a:buNone/>
            </a:pPr>
            <a:r>
              <a:rPr lang="en" sz="1200">
                <a:solidFill>
                  <a:srgbClr val="222222"/>
                </a:solidFill>
              </a:rPr>
              <a:t>32.Twist Bioscience. (2018). “A Simple Guide to Phosphoramidite Chemistry and How it Fits in Twist Bioscience's Commercial Engine.” SID = 329774846.</a:t>
            </a:r>
            <a:endParaRPr sz="1200">
              <a:solidFill>
                <a:srgbClr val="222222"/>
              </a:solidFill>
              <a:highlight>
                <a:schemeClr val="lt1"/>
              </a:highlight>
            </a:endParaRPr>
          </a:p>
          <a:p>
            <a:pPr indent="0" lvl="0" marL="0" rtl="0" algn="l">
              <a:lnSpc>
                <a:spcPct val="100000"/>
              </a:lnSpc>
              <a:spcBef>
                <a:spcPts val="0"/>
              </a:spcBef>
              <a:spcAft>
                <a:spcPts val="0"/>
              </a:spcAft>
              <a:buNone/>
            </a:pPr>
            <a:r>
              <a:rPr lang="en" sz="1200">
                <a:solidFill>
                  <a:srgbClr val="222222"/>
                </a:solidFill>
                <a:highlight>
                  <a:schemeClr val="lt1"/>
                </a:highlight>
              </a:rPr>
              <a:t>33. Dhorspool, “PCA polymerase cycling assembly.” Wikimedia.</a:t>
            </a:r>
            <a:endParaRPr sz="1200">
              <a:solidFill>
                <a:srgbClr val="222222"/>
              </a:solidFill>
              <a:highlight>
                <a:schemeClr val="lt1"/>
              </a:highlight>
            </a:endParaRPr>
          </a:p>
          <a:p>
            <a:pPr indent="0" lvl="0" marL="0" rtl="0" algn="l">
              <a:lnSpc>
                <a:spcPct val="100000"/>
              </a:lnSpc>
              <a:spcBef>
                <a:spcPts val="0"/>
              </a:spcBef>
              <a:spcAft>
                <a:spcPts val="0"/>
              </a:spcAft>
              <a:buNone/>
            </a:pPr>
            <a:r>
              <a:rPr lang="en" sz="1200">
                <a:solidFill>
                  <a:srgbClr val="222222"/>
                </a:solidFill>
                <a:highlight>
                  <a:schemeClr val="lt1"/>
                </a:highlight>
              </a:rPr>
              <a:t>34-44. Original graphics by Joshua Atkinson.</a:t>
            </a:r>
            <a:endParaRPr sz="1200">
              <a:solidFill>
                <a:srgbClr val="222222"/>
              </a:solidFill>
              <a:highlight>
                <a:schemeClr val="lt1"/>
              </a:highlight>
            </a:endParaRPr>
          </a:p>
          <a:p>
            <a:pPr indent="0" lvl="0" marL="0" rtl="0" algn="l">
              <a:lnSpc>
                <a:spcPct val="100000"/>
              </a:lnSpc>
              <a:spcBef>
                <a:spcPts val="0"/>
              </a:spcBef>
              <a:spcAft>
                <a:spcPts val="0"/>
              </a:spcAft>
              <a:buNone/>
            </a:pPr>
            <a:r>
              <a:rPr lang="en" sz="1200">
                <a:solidFill>
                  <a:srgbClr val="222222"/>
                </a:solidFill>
                <a:highlight>
                  <a:schemeClr val="lt1"/>
                </a:highlight>
              </a:rPr>
              <a:t>46. The Nobel Prize. (2018). “Press release: The Nobel Prize in Chemistry.”</a:t>
            </a:r>
            <a:endParaRPr sz="1200">
              <a:solidFill>
                <a:srgbClr val="222222"/>
              </a:solidFill>
              <a:highlight>
                <a:schemeClr val="lt1"/>
              </a:highlight>
            </a:endParaRPr>
          </a:p>
          <a:p>
            <a:pPr indent="0" lvl="0" marL="0" rtl="0" algn="l">
              <a:lnSpc>
                <a:spcPct val="100000"/>
              </a:lnSpc>
              <a:spcBef>
                <a:spcPts val="0"/>
              </a:spcBef>
              <a:spcAft>
                <a:spcPts val="0"/>
              </a:spcAft>
              <a:buNone/>
            </a:pPr>
            <a:r>
              <a:rPr lang="en" sz="1200">
                <a:solidFill>
                  <a:srgbClr val="222222"/>
                </a:solidFill>
                <a:highlight>
                  <a:schemeClr val="lt1"/>
                </a:highlight>
              </a:rPr>
              <a:t>47. Pan, X. and Kortemme, T. (2021). “Recent advances in de novo protein design: Principles, methods, and applications.” </a:t>
            </a:r>
            <a:r>
              <a:rPr i="1" lang="en" sz="1200">
                <a:solidFill>
                  <a:srgbClr val="222222"/>
                </a:solidFill>
                <a:highlight>
                  <a:schemeClr val="lt1"/>
                </a:highlight>
              </a:rPr>
              <a:t>JBC Reviews </a:t>
            </a:r>
            <a:r>
              <a:rPr lang="en" sz="1200">
                <a:solidFill>
                  <a:srgbClr val="222222"/>
                </a:solidFill>
                <a:highlight>
                  <a:schemeClr val="lt1"/>
                </a:highlight>
              </a:rPr>
              <a:t>296:100558</a:t>
            </a:r>
            <a:endParaRPr sz="1200">
              <a:solidFill>
                <a:srgbClr val="222222"/>
              </a:solidFill>
              <a:highlight>
                <a:schemeClr val="lt1"/>
              </a:highlight>
            </a:endParaRPr>
          </a:p>
          <a:p>
            <a:pPr indent="0" lvl="0" marL="0" rtl="0" algn="l">
              <a:lnSpc>
                <a:spcPct val="100000"/>
              </a:lnSpc>
              <a:spcBef>
                <a:spcPts val="0"/>
              </a:spcBef>
              <a:spcAft>
                <a:spcPts val="0"/>
              </a:spcAft>
              <a:buNone/>
            </a:pPr>
            <a:r>
              <a:rPr lang="en" sz="1200">
                <a:solidFill>
                  <a:schemeClr val="dk1"/>
                </a:solidFill>
                <a:highlight>
                  <a:schemeClr val="lt1"/>
                </a:highlight>
              </a:rPr>
              <a:t>48. Gurdo, N., Volke, D.C., Nikel, P.I. (2022). “Merging automation and fundamental discovery into the design–build–test–learn cycle of nontraditional microbes.” </a:t>
            </a:r>
            <a:r>
              <a:rPr i="1" lang="en" sz="1200">
                <a:solidFill>
                  <a:schemeClr val="dk1"/>
                </a:solidFill>
                <a:highlight>
                  <a:schemeClr val="lt1"/>
                </a:highlight>
              </a:rPr>
              <a:t>Trends in Biotechnology.</a:t>
            </a:r>
            <a:r>
              <a:rPr lang="en" sz="1200">
                <a:solidFill>
                  <a:schemeClr val="dk1"/>
                </a:solidFill>
                <a:highlight>
                  <a:schemeClr val="lt1"/>
                </a:highlight>
              </a:rPr>
              <a:t> doi:10.1016/j.tibtech.2022.03.004</a:t>
            </a:r>
            <a:endParaRPr sz="1200">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56.Nagashima, H., &amp; Matsunari, H. (2016). “Growing human organs in pigs—A dream or reality?” </a:t>
            </a:r>
            <a:r>
              <a:rPr i="1" lang="en" sz="1200">
                <a:solidFill>
                  <a:schemeClr val="dk1"/>
                </a:solidFill>
              </a:rPr>
              <a:t>Theriogenology</a:t>
            </a:r>
            <a:r>
              <a:rPr lang="en" sz="1200">
                <a:solidFill>
                  <a:schemeClr val="dk1"/>
                </a:solidFill>
              </a:rPr>
              <a:t>, 86(1), 422-426.</a:t>
            </a:r>
            <a:endParaRPr sz="1200">
              <a:solidFill>
                <a:schemeClr val="dk1"/>
              </a:solidFill>
              <a:highlight>
                <a:schemeClr val="lt1"/>
              </a:highlight>
            </a:endParaRPr>
          </a:p>
          <a:p>
            <a:pPr indent="0" lvl="0" marL="0" rtl="0" algn="l">
              <a:lnSpc>
                <a:spcPct val="100000"/>
              </a:lnSpc>
              <a:spcBef>
                <a:spcPts val="0"/>
              </a:spcBef>
              <a:spcAft>
                <a:spcPts val="0"/>
              </a:spcAft>
              <a:buNone/>
            </a:pPr>
            <a:r>
              <a:t/>
            </a:r>
            <a:endParaRPr sz="1200">
              <a:solidFill>
                <a:srgbClr val="222222"/>
              </a:solidFill>
            </a:endParaRPr>
          </a:p>
          <a:p>
            <a:pPr indent="0" lvl="0" marL="0" rtl="0" algn="l">
              <a:lnSpc>
                <a:spcPct val="100000"/>
              </a:lnSpc>
              <a:spcBef>
                <a:spcPts val="0"/>
              </a:spcBef>
              <a:spcAft>
                <a:spcPts val="0"/>
              </a:spcAft>
              <a:buNone/>
            </a:pPr>
            <a:r>
              <a:t/>
            </a:r>
            <a:endParaRPr sz="1200">
              <a:solidFill>
                <a:srgbClr val="222222"/>
              </a:solidFill>
            </a:endParaRPr>
          </a:p>
          <a:p>
            <a:pPr indent="0" lvl="0" marL="0" rtl="0" algn="l">
              <a:lnSpc>
                <a:spcPct val="100000"/>
              </a:lnSpc>
              <a:spcBef>
                <a:spcPts val="0"/>
              </a:spcBef>
              <a:spcAft>
                <a:spcPts val="0"/>
              </a:spcAft>
              <a:buNone/>
            </a:pPr>
            <a:r>
              <a:t/>
            </a:r>
            <a:endParaRPr sz="1200">
              <a:solidFill>
                <a:srgbClr val="222222"/>
              </a:solidFill>
            </a:endParaRPr>
          </a:p>
          <a:p>
            <a:pPr indent="0" lvl="0" marL="0" rtl="0" algn="l">
              <a:lnSpc>
                <a:spcPct val="100000"/>
              </a:lnSpc>
              <a:spcBef>
                <a:spcPts val="0"/>
              </a:spcBef>
              <a:spcAft>
                <a:spcPts val="0"/>
              </a:spcAft>
              <a:buNone/>
            </a:pPr>
            <a:r>
              <a:rPr lang="en" sz="1200">
                <a:solidFill>
                  <a:srgbClr val="222222"/>
                </a:solidFill>
              </a:rPr>
              <a:t> </a:t>
            </a:r>
            <a:endParaRPr sz="1200">
              <a:solidFill>
                <a:srgbClr val="222222"/>
              </a:solidFill>
            </a:endParaRPr>
          </a:p>
        </p:txBody>
      </p:sp>
      <p:sp>
        <p:nvSpPr>
          <p:cNvPr id="938" name="Google Shape;938;p10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0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Figure Credits</a:t>
            </a:r>
            <a:endParaRPr/>
          </a:p>
        </p:txBody>
      </p:sp>
      <p:sp>
        <p:nvSpPr>
          <p:cNvPr id="944" name="Google Shape;944;p10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945" name="Google Shape;945;p109"/>
          <p:cNvSpPr txBox="1"/>
          <p:nvPr>
            <p:ph idx="1" type="body"/>
          </p:nvPr>
        </p:nvSpPr>
        <p:spPr>
          <a:xfrm>
            <a:off x="311700" y="1093925"/>
            <a:ext cx="8160900" cy="3886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57. Boettner, B. (2022). “Protecting the human intestinal microbiome with synthetic biology.” Wyss Institute at Harvard University.</a:t>
            </a:r>
            <a:endParaRPr sz="1200"/>
          </a:p>
          <a:p>
            <a:pPr indent="0" lvl="0" marL="0" rtl="0" algn="l">
              <a:lnSpc>
                <a:spcPct val="100000"/>
              </a:lnSpc>
              <a:spcBef>
                <a:spcPts val="0"/>
              </a:spcBef>
              <a:spcAft>
                <a:spcPts val="0"/>
              </a:spcAft>
              <a:buNone/>
            </a:pPr>
            <a:r>
              <a:rPr lang="en" sz="1200"/>
              <a:t>59. </a:t>
            </a:r>
            <a:r>
              <a:rPr lang="en" sz="1200"/>
              <a:t>Sürün, D., von Melchner, H., &amp; Schnütgen, F. (2018). CRISPR/Cas9 genome engineering in hematopoietic cells. Drug Discovery Today: Technologies, 28, 33-39.</a:t>
            </a:r>
            <a:endParaRPr sz="1200"/>
          </a:p>
          <a:p>
            <a:pPr indent="0" lvl="0" marL="0" rtl="0" algn="l">
              <a:lnSpc>
                <a:spcPct val="100000"/>
              </a:lnSpc>
              <a:spcBef>
                <a:spcPts val="0"/>
              </a:spcBef>
              <a:spcAft>
                <a:spcPts val="0"/>
              </a:spcAft>
              <a:buNone/>
            </a:pPr>
            <a:r>
              <a:rPr lang="en" sz="1200"/>
              <a:t>69 left. Kep17, “Amino acid chains.” Wikimedia.</a:t>
            </a:r>
            <a:endParaRPr sz="1200"/>
          </a:p>
          <a:p>
            <a:pPr indent="0" lvl="0" marL="0" rtl="0" algn="l">
              <a:lnSpc>
                <a:spcPct val="100000"/>
              </a:lnSpc>
              <a:spcBef>
                <a:spcPts val="0"/>
              </a:spcBef>
              <a:spcAft>
                <a:spcPts val="0"/>
              </a:spcAft>
              <a:buNone/>
            </a:pPr>
            <a:r>
              <a:rPr lang="en" sz="1200"/>
              <a:t>69 right. DeepMind. (2020). “AlphaFold: a solution to a 50-year-old grand challenge in biology.”</a:t>
            </a:r>
            <a:endParaRPr sz="1200"/>
          </a:p>
          <a:p>
            <a:pPr indent="0" lvl="0" marL="0" rtl="0" algn="l">
              <a:lnSpc>
                <a:spcPct val="100000"/>
              </a:lnSpc>
              <a:spcBef>
                <a:spcPts val="0"/>
              </a:spcBef>
              <a:spcAft>
                <a:spcPts val="0"/>
              </a:spcAft>
              <a:buNone/>
            </a:pPr>
            <a:r>
              <a:rPr lang="en" sz="1200"/>
              <a:t>70. </a:t>
            </a:r>
            <a:r>
              <a:rPr lang="en" sz="1200"/>
              <a:t>Karr, J. R., Sanghvi, J. C., Macklin, D. N., Arora, A., &amp; Covert, M. W. (2012). WholeCellKB: model organism databases for comprehensive whole-cell models. Nucleic acids research, 41(D1), D787-D792.</a:t>
            </a:r>
            <a:endParaRPr sz="1200"/>
          </a:p>
          <a:p>
            <a:pPr indent="0" lvl="0" marL="0" rtl="0" algn="l">
              <a:lnSpc>
                <a:spcPct val="100000"/>
              </a:lnSpc>
              <a:spcBef>
                <a:spcPts val="0"/>
              </a:spcBef>
              <a:spcAft>
                <a:spcPts val="0"/>
              </a:spcAft>
              <a:buNone/>
            </a:pPr>
            <a:r>
              <a:rPr lang="en" sz="1200"/>
              <a:t>71. </a:t>
            </a:r>
            <a:r>
              <a:rPr lang="en" sz="1200"/>
              <a:t>De Novo DNA, “RBS Library Calculator.”</a:t>
            </a:r>
            <a:endParaRPr sz="1200"/>
          </a:p>
          <a:p>
            <a:pPr indent="0" lvl="0" marL="0" rtl="0" algn="l">
              <a:lnSpc>
                <a:spcPct val="100000"/>
              </a:lnSpc>
              <a:spcBef>
                <a:spcPts val="0"/>
              </a:spcBef>
              <a:spcAft>
                <a:spcPts val="0"/>
              </a:spcAft>
              <a:buNone/>
            </a:pPr>
            <a:r>
              <a:rPr lang="en" sz="1200"/>
              <a:t>73. OpenTrons, “Automating PCR Prep with OT 2 Pipetting Robot.” YouTube.</a:t>
            </a:r>
            <a:endParaRPr sz="1200"/>
          </a:p>
          <a:p>
            <a:pPr indent="0" lvl="0" marL="0" rtl="0" algn="l">
              <a:lnSpc>
                <a:spcPct val="100000"/>
              </a:lnSpc>
              <a:spcBef>
                <a:spcPts val="0"/>
              </a:spcBef>
              <a:spcAft>
                <a:spcPts val="0"/>
              </a:spcAft>
              <a:buNone/>
            </a:pPr>
            <a:r>
              <a:rPr lang="en" sz="1200"/>
              <a:t>77. Pivot Bio, “How it Works - Pivot Bio PROVEN 40.” YouTube.</a:t>
            </a:r>
            <a:endParaRPr sz="1200"/>
          </a:p>
          <a:p>
            <a:pPr indent="0" lvl="0" marL="0" rtl="0" algn="l">
              <a:lnSpc>
                <a:spcPct val="100000"/>
              </a:lnSpc>
              <a:spcBef>
                <a:spcPts val="0"/>
              </a:spcBef>
              <a:spcAft>
                <a:spcPts val="0"/>
              </a:spcAft>
              <a:buNone/>
            </a:pPr>
            <a:r>
              <a:rPr lang="en" sz="1200"/>
              <a:t>78. Jung, J.K., Archuleta, C.M., Alam, K.K. et al. “Programming cell-free biosensors with DNA strand displacement circuits.” Nat Chem Biol 18, 385–393 (2022).</a:t>
            </a:r>
            <a:endParaRPr sz="1200"/>
          </a:p>
          <a:p>
            <a:pPr indent="0" lvl="0" marL="0" rtl="0" algn="l">
              <a:lnSpc>
                <a:spcPct val="100000"/>
              </a:lnSpc>
              <a:spcBef>
                <a:spcPts val="0"/>
              </a:spcBef>
              <a:spcAft>
                <a:spcPts val="0"/>
              </a:spcAft>
              <a:buNone/>
            </a:pPr>
            <a:r>
              <a:rPr lang="en" sz="1200"/>
              <a:t>79. Northwestern University. “Learn how ROSALIND works.” YouTube.</a:t>
            </a:r>
            <a:endParaRPr sz="1200"/>
          </a:p>
          <a:p>
            <a:pPr indent="0" lvl="0" marL="0" rtl="0" algn="l">
              <a:lnSpc>
                <a:spcPct val="100000"/>
              </a:lnSpc>
              <a:spcBef>
                <a:spcPts val="0"/>
              </a:spcBef>
              <a:spcAft>
                <a:spcPts val="0"/>
              </a:spcAft>
              <a:buNone/>
            </a:pPr>
            <a:r>
              <a:rPr lang="en" sz="1200">
                <a:highlight>
                  <a:schemeClr val="lt1"/>
                </a:highlight>
              </a:rPr>
              <a:t>80</a:t>
            </a:r>
            <a:r>
              <a:rPr lang="en" sz="1200">
                <a:highlight>
                  <a:schemeClr val="lt1"/>
                </a:highlight>
              </a:rPr>
              <a:t>. </a:t>
            </a:r>
            <a:r>
              <a:rPr lang="en" sz="1200">
                <a:highlight>
                  <a:schemeClr val="lt1"/>
                </a:highlight>
              </a:rPr>
              <a:t>Liew F, Martin ME, Tappel RC, Heijstra BD, Mihalcea C and Köpke M (2016) “Gas Fermentation—A Flexible Platform for Commercial Scale Production of Low-Carbon-Fuels and Chemicals from Waste and Renewable Feedstocks.” </a:t>
            </a:r>
            <a:r>
              <a:rPr i="1" lang="en" sz="1200">
                <a:highlight>
                  <a:schemeClr val="lt1"/>
                </a:highlight>
              </a:rPr>
              <a:t>Front. Microbiol.</a:t>
            </a:r>
            <a:r>
              <a:rPr lang="en" sz="1200">
                <a:highlight>
                  <a:schemeClr val="lt1"/>
                </a:highlight>
              </a:rPr>
              <a:t> 7:694.</a:t>
            </a:r>
            <a:endParaRPr sz="1200">
              <a:highlight>
                <a:schemeClr val="lt1"/>
              </a:highlight>
            </a:endParaRPr>
          </a:p>
          <a:p>
            <a:pPr indent="0" lvl="0" marL="0" rtl="0" algn="l">
              <a:lnSpc>
                <a:spcPct val="100000"/>
              </a:lnSpc>
              <a:spcBef>
                <a:spcPts val="0"/>
              </a:spcBef>
              <a:spcAft>
                <a:spcPts val="0"/>
              </a:spcAft>
              <a:buNone/>
            </a:pPr>
            <a:r>
              <a:rPr lang="en" sz="1200"/>
              <a:t>81</a:t>
            </a:r>
            <a:r>
              <a:rPr lang="en" sz="1200"/>
              <a:t>. LanzaTech. “The LanzaTech Process.” YouTube.</a:t>
            </a:r>
            <a:endParaRPr sz="1200"/>
          </a:p>
          <a:p>
            <a:pPr indent="0" lvl="0" marL="0" rtl="0" algn="l">
              <a:lnSpc>
                <a:spcPct val="100000"/>
              </a:lnSpc>
              <a:spcBef>
                <a:spcPts val="0"/>
              </a:spcBef>
              <a:spcAft>
                <a:spcPts val="0"/>
              </a:spcAft>
              <a:buNone/>
            </a:pPr>
            <a:r>
              <a:rPr lang="en" sz="1200"/>
              <a:t>83. Hinman, A.W., Friedman, D.C.(2022). Actions to Enable an Equitable and Innovative U.S. Bioeconomy. Engineering Biology Research Consortium.</a:t>
            </a:r>
            <a:endParaRPr sz="1200"/>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rPr lang="en" sz="1200"/>
              <a:t> </a:t>
            </a:r>
            <a:endParaRPr sz="1200"/>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t/>
            </a:r>
            <a:endParaRPr sz="120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1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Extended Resources</a:t>
            </a:r>
            <a:endParaRPr/>
          </a:p>
        </p:txBody>
      </p:sp>
      <p:sp>
        <p:nvSpPr>
          <p:cNvPr id="951" name="Google Shape;951;p110"/>
          <p:cNvSpPr txBox="1"/>
          <p:nvPr>
            <p:ph idx="1" type="body"/>
          </p:nvPr>
        </p:nvSpPr>
        <p:spPr>
          <a:xfrm>
            <a:off x="311700" y="1152475"/>
            <a:ext cx="8520600" cy="370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Arial"/>
                <a:ea typeface="Arial"/>
                <a:cs typeface="Arial"/>
                <a:sym typeface="Arial"/>
              </a:rPr>
              <a:t>EBRC </a:t>
            </a:r>
            <a:r>
              <a:rPr lang="en" sz="1200">
                <a:solidFill>
                  <a:schemeClr val="dk1"/>
                </a:solidFill>
                <a:latin typeface="Arial"/>
                <a:ea typeface="Arial"/>
                <a:cs typeface="Arial"/>
                <a:sym typeface="Arial"/>
              </a:rPr>
              <a:t>video playlist: </a:t>
            </a:r>
            <a:r>
              <a:rPr lang="en" sz="1200" u="sng">
                <a:solidFill>
                  <a:srgbClr val="1155CC"/>
                </a:solidFill>
                <a:latin typeface="Arial"/>
                <a:ea typeface="Arial"/>
                <a:cs typeface="Arial"/>
                <a:sym typeface="Arial"/>
                <a:hlinkClick r:id="rId3">
                  <a:extLst>
                    <a:ext uri="{A12FA001-AC4F-418D-AE19-62706E023703}">
                      <ahyp:hlinkClr val="tx"/>
                    </a:ext>
                  </a:extLst>
                </a:hlinkClick>
              </a:rPr>
              <a:t>https://youtube.com/playlist?list=PLf4eUKhxEIurvaNwNSpyXlKf_LoFRlZZm </a:t>
            </a:r>
            <a:endParaRPr sz="1200">
              <a:solidFill>
                <a:srgbClr val="1155CC"/>
              </a:solidFill>
              <a:latin typeface="Arial"/>
              <a:ea typeface="Arial"/>
              <a:cs typeface="Arial"/>
              <a:sym typeface="Arial"/>
            </a:endParaRPr>
          </a:p>
          <a:p>
            <a:pPr indent="0" lvl="0" marL="0" rtl="0" algn="l">
              <a:spcBef>
                <a:spcPts val="1000"/>
              </a:spcBef>
              <a:spcAft>
                <a:spcPts val="0"/>
              </a:spcAft>
              <a:buNone/>
            </a:pPr>
            <a:r>
              <a:rPr b="1" lang="en" sz="1200">
                <a:solidFill>
                  <a:schemeClr val="dk1"/>
                </a:solidFill>
                <a:latin typeface="Arial"/>
                <a:ea typeface="Arial"/>
                <a:cs typeface="Arial"/>
                <a:sym typeface="Arial"/>
              </a:rPr>
              <a:t>iBiology </a:t>
            </a:r>
            <a:r>
              <a:rPr lang="en" sz="1200">
                <a:solidFill>
                  <a:schemeClr val="dk1"/>
                </a:solidFill>
                <a:latin typeface="Arial"/>
                <a:ea typeface="Arial"/>
                <a:cs typeface="Arial"/>
                <a:sym typeface="Arial"/>
              </a:rPr>
              <a:t>Synthetic Biology course: </a:t>
            </a:r>
            <a:r>
              <a:rPr lang="en" sz="1200" u="sng">
                <a:solidFill>
                  <a:srgbClr val="1155CC"/>
                </a:solidFill>
                <a:latin typeface="Arial"/>
                <a:ea typeface="Arial"/>
                <a:cs typeface="Arial"/>
                <a:sym typeface="Arial"/>
                <a:hlinkClick r:id="rId4">
                  <a:extLst>
                    <a:ext uri="{A12FA001-AC4F-418D-AE19-62706E023703}">
                      <ahyp:hlinkClr val="tx"/>
                    </a:ext>
                  </a:extLst>
                </a:hlinkClick>
              </a:rPr>
              <a:t>https://www.ibiology.org/playlists/synthetic-biology/</a:t>
            </a:r>
            <a:r>
              <a:rPr lang="en"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0" rtl="0" algn="l">
              <a:spcBef>
                <a:spcPts val="1000"/>
              </a:spcBef>
              <a:spcAft>
                <a:spcPts val="0"/>
              </a:spcAft>
              <a:buNone/>
            </a:pPr>
            <a:r>
              <a:rPr b="1" lang="en" sz="1200">
                <a:solidFill>
                  <a:schemeClr val="dk1"/>
                </a:solidFill>
                <a:latin typeface="Arial"/>
                <a:ea typeface="Arial"/>
                <a:cs typeface="Arial"/>
                <a:sym typeface="Arial"/>
              </a:rPr>
              <a:t>Raj Lab </a:t>
            </a:r>
            <a:r>
              <a:rPr lang="en" sz="1200">
                <a:solidFill>
                  <a:schemeClr val="dk1"/>
                </a:solidFill>
                <a:latin typeface="Arial"/>
                <a:ea typeface="Arial"/>
                <a:cs typeface="Arial"/>
                <a:sym typeface="Arial"/>
              </a:rPr>
              <a:t>Synbio Transcript course: </a:t>
            </a:r>
            <a:r>
              <a:rPr lang="en" sz="1200" u="sng">
                <a:solidFill>
                  <a:srgbClr val="1155CC"/>
                </a:solidFill>
                <a:latin typeface="Arial"/>
                <a:ea typeface="Arial"/>
                <a:cs typeface="Arial"/>
                <a:sym typeface="Arial"/>
                <a:hlinkClick r:id="rId5">
                  <a:extLst>
                    <a:ext uri="{A12FA001-AC4F-418D-AE19-62706E023703}">
                      <ahyp:hlinkClr val="tx"/>
                    </a:ext>
                  </a:extLst>
                </a:hlinkClick>
              </a:rPr>
              <a:t>https://youtu.be/3xJI8j7YlrI</a:t>
            </a:r>
            <a:endParaRPr sz="1200">
              <a:solidFill>
                <a:srgbClr val="1155CC"/>
              </a:solidFill>
              <a:latin typeface="Arial"/>
              <a:ea typeface="Arial"/>
              <a:cs typeface="Arial"/>
              <a:sym typeface="Arial"/>
            </a:endParaRPr>
          </a:p>
          <a:p>
            <a:pPr indent="0" lvl="0" marL="0" rtl="0" algn="l">
              <a:spcBef>
                <a:spcPts val="1000"/>
              </a:spcBef>
              <a:spcAft>
                <a:spcPts val="0"/>
              </a:spcAft>
              <a:buNone/>
            </a:pPr>
            <a:r>
              <a:rPr b="1" lang="en" sz="1200">
                <a:solidFill>
                  <a:schemeClr val="dk1"/>
                </a:solidFill>
                <a:latin typeface="Arial"/>
                <a:ea typeface="Arial"/>
                <a:cs typeface="Arial"/>
                <a:sym typeface="Arial"/>
              </a:rPr>
              <a:t>EBRC </a:t>
            </a:r>
            <a:r>
              <a:rPr lang="en" sz="1200">
                <a:solidFill>
                  <a:schemeClr val="dk1"/>
                </a:solidFill>
                <a:latin typeface="Arial"/>
                <a:ea typeface="Arial"/>
                <a:cs typeface="Arial"/>
                <a:sym typeface="Arial"/>
              </a:rPr>
              <a:t>Synthetic Biology &amp; Machine Learning series: </a:t>
            </a:r>
            <a:r>
              <a:rPr lang="en" sz="1200" u="sng">
                <a:solidFill>
                  <a:srgbClr val="1155CC"/>
                </a:solidFill>
                <a:latin typeface="Arial"/>
                <a:ea typeface="Arial"/>
                <a:cs typeface="Arial"/>
                <a:sym typeface="Arial"/>
                <a:hlinkClick r:id="rId6">
                  <a:extLst>
                    <a:ext uri="{A12FA001-AC4F-418D-AE19-62706E023703}">
                      <ahyp:hlinkClr val="tx"/>
                    </a:ext>
                  </a:extLst>
                </a:hlinkClick>
              </a:rPr>
              <a:t>https://ebrc.org/synbio-ml-education/</a:t>
            </a:r>
            <a:endParaRPr sz="1200">
              <a:solidFill>
                <a:schemeClr val="dk1"/>
              </a:solidFill>
              <a:latin typeface="Arial"/>
              <a:ea typeface="Arial"/>
              <a:cs typeface="Arial"/>
              <a:sym typeface="Arial"/>
            </a:endParaRPr>
          </a:p>
          <a:p>
            <a:pPr indent="0" lvl="0" marL="0" rtl="0" algn="l">
              <a:spcBef>
                <a:spcPts val="1000"/>
              </a:spcBef>
              <a:spcAft>
                <a:spcPts val="0"/>
              </a:spcAft>
              <a:buNone/>
            </a:pPr>
            <a:r>
              <a:rPr b="1" lang="en" sz="1200">
                <a:solidFill>
                  <a:schemeClr val="dk1"/>
                </a:solidFill>
                <a:latin typeface="Arial"/>
                <a:ea typeface="Arial"/>
                <a:cs typeface="Arial"/>
                <a:sym typeface="Arial"/>
              </a:rPr>
              <a:t>CalTech </a:t>
            </a:r>
            <a:r>
              <a:rPr lang="en" sz="1200">
                <a:solidFill>
                  <a:schemeClr val="dk1"/>
                </a:solidFill>
                <a:latin typeface="Arial"/>
                <a:ea typeface="Arial"/>
                <a:cs typeface="Arial"/>
                <a:sym typeface="Arial"/>
              </a:rPr>
              <a:t>Biomolecular Feedback Systems resource</a:t>
            </a:r>
            <a:r>
              <a:rPr b="1" lang="en" sz="1200">
                <a:solidFill>
                  <a:schemeClr val="dk1"/>
                </a:solidFill>
                <a:latin typeface="Arial"/>
                <a:ea typeface="Arial"/>
                <a:cs typeface="Arial"/>
                <a:sym typeface="Arial"/>
              </a:rPr>
              <a:t>: </a:t>
            </a:r>
            <a:r>
              <a:rPr lang="en" sz="1200" u="sng">
                <a:solidFill>
                  <a:srgbClr val="1155CC"/>
                </a:solidFill>
                <a:latin typeface="Arial"/>
                <a:ea typeface="Arial"/>
                <a:cs typeface="Arial"/>
                <a:sym typeface="Arial"/>
                <a:hlinkClick r:id="rId7">
                  <a:extLst>
                    <a:ext uri="{A12FA001-AC4F-418D-AE19-62706E023703}">
                      <ahyp:hlinkClr val="tx"/>
                    </a:ext>
                  </a:extLst>
                </a:hlinkClick>
              </a:rPr>
              <a:t>http://www.cds.caltech.edu/~murray/BFSwiki/index.php</a:t>
            </a:r>
            <a:endParaRPr sz="1200">
              <a:solidFill>
                <a:schemeClr val="dk1"/>
              </a:solidFill>
              <a:latin typeface="Arial"/>
              <a:ea typeface="Arial"/>
              <a:cs typeface="Arial"/>
              <a:sym typeface="Arial"/>
            </a:endParaRPr>
          </a:p>
          <a:p>
            <a:pPr indent="0" lvl="0" marL="0" rtl="0" algn="l">
              <a:spcBef>
                <a:spcPts val="1000"/>
              </a:spcBef>
              <a:spcAft>
                <a:spcPts val="0"/>
              </a:spcAft>
              <a:buNone/>
            </a:pPr>
            <a:r>
              <a:rPr b="1" lang="en" sz="1200">
                <a:solidFill>
                  <a:schemeClr val="dk1"/>
                </a:solidFill>
                <a:latin typeface="Arial"/>
                <a:ea typeface="Arial"/>
                <a:cs typeface="Arial"/>
                <a:sym typeface="Arial"/>
              </a:rPr>
              <a:t>Ben Thuronyi</a:t>
            </a:r>
            <a:r>
              <a:rPr lang="en" sz="1200">
                <a:solidFill>
                  <a:schemeClr val="dk1"/>
                </a:solidFill>
                <a:latin typeface="Arial"/>
                <a:ea typeface="Arial"/>
                <a:cs typeface="Arial"/>
                <a:sym typeface="Arial"/>
              </a:rPr>
              <a:t> </a:t>
            </a:r>
            <a:r>
              <a:rPr lang="en" sz="1200">
                <a:solidFill>
                  <a:schemeClr val="dk1"/>
                </a:solidFill>
                <a:latin typeface="Arial"/>
                <a:ea typeface="Arial"/>
                <a:cs typeface="Arial"/>
                <a:sym typeface="Arial"/>
              </a:rPr>
              <a:t>Designing and Building Synthetic Biology Constructs resource</a:t>
            </a:r>
            <a:r>
              <a:rPr lang="en" sz="1200">
                <a:solidFill>
                  <a:schemeClr val="dk1"/>
                </a:solidFill>
                <a:latin typeface="Arial"/>
                <a:ea typeface="Arial"/>
                <a:cs typeface="Arial"/>
                <a:sym typeface="Arial"/>
              </a:rPr>
              <a:t>:</a:t>
            </a:r>
            <a:r>
              <a:rPr lang="en" sz="1200">
                <a:solidFill>
                  <a:schemeClr val="dk1"/>
                </a:solidFill>
                <a:latin typeface="Arial"/>
                <a:ea typeface="Arial"/>
                <a:cs typeface="Arial"/>
                <a:sym typeface="Arial"/>
              </a:rPr>
              <a:t> </a:t>
            </a:r>
            <a:r>
              <a:rPr lang="en" sz="1200" u="sng">
                <a:solidFill>
                  <a:srgbClr val="1155CC"/>
                </a:solidFill>
                <a:latin typeface="Arial"/>
                <a:ea typeface="Arial"/>
                <a:cs typeface="Arial"/>
                <a:sym typeface="Arial"/>
                <a:hlinkClick r:id="rId8">
                  <a:extLst>
                    <a:ext uri="{A12FA001-AC4F-418D-AE19-62706E023703}">
                      <ahyp:hlinkClr val="tx"/>
                    </a:ext>
                  </a:extLst>
                </a:hlinkClick>
              </a:rPr>
              <a:t>http://bit.ly/synbioguide</a:t>
            </a:r>
            <a:r>
              <a:rPr lang="en" sz="1200">
                <a:solidFill>
                  <a:schemeClr val="dk1"/>
                </a:solidFill>
                <a:latin typeface="Arial"/>
                <a:ea typeface="Arial"/>
                <a:cs typeface="Arial"/>
                <a:sym typeface="Arial"/>
              </a:rPr>
              <a:t> or </a:t>
            </a:r>
            <a:r>
              <a:rPr lang="en" sz="1200" u="sng">
                <a:solidFill>
                  <a:srgbClr val="1155CC"/>
                </a:solidFill>
                <a:latin typeface="Arial"/>
                <a:ea typeface="Arial"/>
                <a:cs typeface="Arial"/>
                <a:sym typeface="Arial"/>
                <a:hlinkClick r:id="rId9">
                  <a:extLst>
                    <a:ext uri="{A12FA001-AC4F-418D-AE19-62706E023703}">
                      <ahyp:hlinkClr val="tx"/>
                    </a:ext>
                  </a:extLst>
                </a:hlinkClick>
              </a:rPr>
              <a:t>https://docs.google.com/document/d/1k3H1xBC_gu_F0B6lPPZeSilcfYtxn4o7bkbBUT_McTc/edit</a:t>
            </a:r>
            <a:r>
              <a:rPr lang="en"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0" rtl="0" algn="l">
              <a:spcBef>
                <a:spcPts val="1000"/>
              </a:spcBef>
              <a:spcAft>
                <a:spcPts val="0"/>
              </a:spcAft>
              <a:buNone/>
            </a:pPr>
            <a:r>
              <a:rPr b="1" lang="en" sz="1200">
                <a:solidFill>
                  <a:schemeClr val="dk1"/>
                </a:solidFill>
                <a:latin typeface="Arial"/>
                <a:ea typeface="Arial"/>
                <a:cs typeface="Arial"/>
                <a:sym typeface="Arial"/>
              </a:rPr>
              <a:t>BioBuilder</a:t>
            </a:r>
            <a:r>
              <a:rPr lang="en" sz="1200">
                <a:solidFill>
                  <a:schemeClr val="dk1"/>
                </a:solidFill>
                <a:latin typeface="Arial"/>
                <a:ea typeface="Arial"/>
                <a:cs typeface="Arial"/>
                <a:sym typeface="Arial"/>
              </a:rPr>
              <a:t> courses and content: </a:t>
            </a:r>
            <a:r>
              <a:rPr lang="en" sz="1200" u="sng">
                <a:solidFill>
                  <a:srgbClr val="1155CC"/>
                </a:solidFill>
                <a:latin typeface="Arial"/>
                <a:ea typeface="Arial"/>
                <a:cs typeface="Arial"/>
                <a:sym typeface="Arial"/>
                <a:hlinkClick r:id="rId10">
                  <a:extLst>
                    <a:ext uri="{A12FA001-AC4F-418D-AE19-62706E023703}">
                      <ahyp:hlinkClr val="tx"/>
                    </a:ext>
                  </a:extLst>
                </a:hlinkClick>
              </a:rPr>
              <a:t>https://biobuilder.org/</a:t>
            </a:r>
            <a:endParaRPr sz="1200">
              <a:solidFill>
                <a:schemeClr val="dk1"/>
              </a:solidFill>
              <a:latin typeface="Arial"/>
              <a:ea typeface="Arial"/>
              <a:cs typeface="Arial"/>
              <a:sym typeface="Arial"/>
            </a:endParaRPr>
          </a:p>
          <a:p>
            <a:pPr indent="0" lvl="0" marL="0" rtl="0" algn="l">
              <a:spcBef>
                <a:spcPts val="1000"/>
              </a:spcBef>
              <a:spcAft>
                <a:spcPts val="0"/>
              </a:spcAft>
              <a:buNone/>
            </a:pPr>
            <a:r>
              <a:rPr b="1" lang="en" sz="1200">
                <a:solidFill>
                  <a:schemeClr val="dk1"/>
                </a:solidFill>
                <a:latin typeface="Arial"/>
                <a:ea typeface="Arial"/>
                <a:cs typeface="Arial"/>
                <a:sym typeface="Arial"/>
              </a:rPr>
              <a:t>Paper</a:t>
            </a:r>
            <a:r>
              <a:rPr lang="en" sz="1200">
                <a:solidFill>
                  <a:schemeClr val="dk1"/>
                </a:solidFill>
                <a:latin typeface="Arial"/>
                <a:ea typeface="Arial"/>
                <a:cs typeface="Arial"/>
                <a:sym typeface="Arial"/>
              </a:rPr>
              <a:t>: Dymond JS,</a:t>
            </a:r>
            <a:r>
              <a:rPr i="1" lang="en" sz="1200">
                <a:solidFill>
                  <a:schemeClr val="dk1"/>
                </a:solidFill>
                <a:latin typeface="Arial"/>
                <a:ea typeface="Arial"/>
                <a:cs typeface="Arial"/>
                <a:sym typeface="Arial"/>
              </a:rPr>
              <a:t> et al</a:t>
            </a:r>
            <a:r>
              <a:rPr lang="en" sz="1200">
                <a:solidFill>
                  <a:schemeClr val="dk1"/>
                </a:solidFill>
                <a:latin typeface="Arial"/>
                <a:ea typeface="Arial"/>
                <a:cs typeface="Arial"/>
                <a:sym typeface="Arial"/>
              </a:rPr>
              <a:t>. (2009). Teaching synthetic biology, bioinformatics and engineering to undergraduates: the interdisciplinary Build-a-Genome course. </a:t>
            </a:r>
            <a:r>
              <a:rPr i="1" lang="en" sz="1200">
                <a:solidFill>
                  <a:schemeClr val="dk1"/>
                </a:solidFill>
                <a:latin typeface="Arial"/>
                <a:ea typeface="Arial"/>
                <a:cs typeface="Arial"/>
                <a:sym typeface="Arial"/>
              </a:rPr>
              <a:t>Genetics</a:t>
            </a:r>
            <a:r>
              <a:rPr lang="en" sz="1200">
                <a:solidFill>
                  <a:schemeClr val="dk1"/>
                </a:solidFill>
                <a:latin typeface="Arial"/>
                <a:ea typeface="Arial"/>
                <a:cs typeface="Arial"/>
                <a:sym typeface="Arial"/>
              </a:rPr>
              <a:t>, 181(1), 13-21.</a:t>
            </a:r>
            <a:r>
              <a:rPr lang="en" sz="1200">
                <a:solidFill>
                  <a:srgbClr val="1155CC"/>
                </a:solidFill>
                <a:latin typeface="Arial"/>
                <a:ea typeface="Arial"/>
                <a:cs typeface="Arial"/>
                <a:sym typeface="Arial"/>
              </a:rPr>
              <a:t> </a:t>
            </a:r>
            <a:r>
              <a:rPr lang="en" sz="1200" u="sng">
                <a:solidFill>
                  <a:srgbClr val="1155CC"/>
                </a:solidFill>
                <a:latin typeface="Arial"/>
                <a:ea typeface="Arial"/>
                <a:cs typeface="Arial"/>
                <a:sym typeface="Arial"/>
                <a:hlinkClick r:id="rId11">
                  <a:extLst>
                    <a:ext uri="{A12FA001-AC4F-418D-AE19-62706E023703}">
                      <ahyp:hlinkClr val="tx"/>
                    </a:ext>
                  </a:extLst>
                </a:hlinkClick>
              </a:rPr>
              <a:t>https://doi.org/10.1534/genetics.108.096784</a:t>
            </a:r>
            <a:endParaRPr sz="1200">
              <a:solidFill>
                <a:srgbClr val="1155CC"/>
              </a:solidFill>
              <a:latin typeface="Arial"/>
              <a:ea typeface="Arial"/>
              <a:cs typeface="Arial"/>
              <a:sym typeface="Arial"/>
            </a:endParaRPr>
          </a:p>
          <a:p>
            <a:pPr indent="0" lvl="0" marL="0" rtl="0" algn="l">
              <a:spcBef>
                <a:spcPts val="1000"/>
              </a:spcBef>
              <a:spcAft>
                <a:spcPts val="1000"/>
              </a:spcAft>
              <a:buNone/>
            </a:pPr>
            <a:r>
              <a:rPr b="1" lang="en" sz="1200">
                <a:solidFill>
                  <a:schemeClr val="dk1"/>
                </a:solidFill>
                <a:latin typeface="Arial"/>
                <a:ea typeface="Arial"/>
                <a:cs typeface="Arial"/>
                <a:sym typeface="Arial"/>
              </a:rPr>
              <a:t>Paper</a:t>
            </a:r>
            <a:r>
              <a:rPr lang="en" sz="1200">
                <a:solidFill>
                  <a:schemeClr val="dk1"/>
                </a:solidFill>
                <a:latin typeface="Arial"/>
                <a:ea typeface="Arial"/>
                <a:cs typeface="Arial"/>
                <a:sym typeface="Arial"/>
              </a:rPr>
              <a:t>: Williams LC </a:t>
            </a:r>
            <a:r>
              <a:rPr i="1" lang="en" sz="1200">
                <a:solidFill>
                  <a:schemeClr val="dk1"/>
                </a:solidFill>
                <a:latin typeface="Arial"/>
                <a:ea typeface="Arial"/>
                <a:cs typeface="Arial"/>
                <a:sym typeface="Arial"/>
              </a:rPr>
              <a:t>et al.</a:t>
            </a:r>
            <a:r>
              <a:rPr lang="en" sz="1200">
                <a:solidFill>
                  <a:schemeClr val="dk1"/>
                </a:solidFill>
                <a:latin typeface="Arial"/>
                <a:ea typeface="Arial"/>
                <a:cs typeface="Arial"/>
                <a:sym typeface="Arial"/>
              </a:rPr>
              <a:t> (2020). The genetic code kit: an open-source cell-free platform for biochemical and biotechnology education. Frontiers in bioengineering and biotechnology, 8, 941. </a:t>
            </a:r>
            <a:r>
              <a:rPr lang="en" sz="1200" u="sng">
                <a:solidFill>
                  <a:srgbClr val="1155CC"/>
                </a:solidFill>
                <a:latin typeface="Arial"/>
                <a:ea typeface="Arial"/>
                <a:cs typeface="Arial"/>
                <a:sym typeface="Arial"/>
                <a:hlinkClick r:id="rId12">
                  <a:extLst>
                    <a:ext uri="{A12FA001-AC4F-418D-AE19-62706E023703}">
                      <ahyp:hlinkClr val="tx"/>
                    </a:ext>
                  </a:extLst>
                </a:hlinkClick>
              </a:rPr>
              <a:t>https://doi.org/10.3389/fbioe.2020.00941</a:t>
            </a:r>
            <a:endParaRPr sz="1200">
              <a:solidFill>
                <a:srgbClr val="1155CC"/>
              </a:solidFill>
            </a:endParaRPr>
          </a:p>
        </p:txBody>
      </p:sp>
      <p:sp>
        <p:nvSpPr>
          <p:cNvPr id="952" name="Google Shape;952;p1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rPr>
              <a:t>Industrial: Bacterial production of insulin</a:t>
            </a:r>
            <a:endParaRPr>
              <a:solidFill>
                <a:schemeClr val="lt1"/>
              </a:solidFill>
            </a:endParaRPr>
          </a:p>
          <a:p>
            <a:pPr indent="0" lvl="0" marL="0" rtl="0" algn="l">
              <a:spcBef>
                <a:spcPts val="0"/>
              </a:spcBef>
              <a:spcAft>
                <a:spcPts val="0"/>
              </a:spcAft>
              <a:buNone/>
            </a:pPr>
            <a:r>
              <a:t/>
            </a:r>
            <a:endParaRPr/>
          </a:p>
        </p:txBody>
      </p:sp>
      <p:sp>
        <p:nvSpPr>
          <p:cNvPr id="171" name="Google Shape;171;p30"/>
          <p:cNvSpPr txBox="1"/>
          <p:nvPr>
            <p:ph idx="1" type="body"/>
          </p:nvPr>
        </p:nvSpPr>
        <p:spPr>
          <a:xfrm>
            <a:off x="311700" y="1152475"/>
            <a:ext cx="8520600" cy="393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tools do we need?</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72" name="Google Shape;172;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3" name="Google Shape;173;p30"/>
          <p:cNvSpPr txBox="1"/>
          <p:nvPr>
            <p:ph idx="1" type="body"/>
          </p:nvPr>
        </p:nvSpPr>
        <p:spPr>
          <a:xfrm>
            <a:off x="311700" y="1762075"/>
            <a:ext cx="8520600" cy="345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Insulin precursor genes</a:t>
            </a:r>
            <a:endParaRPr/>
          </a:p>
          <a:p>
            <a:pPr indent="-342900" lvl="0" marL="457200" rtl="0" algn="l">
              <a:spcBef>
                <a:spcPts val="0"/>
              </a:spcBef>
              <a:spcAft>
                <a:spcPts val="0"/>
              </a:spcAft>
              <a:buSzPts val="1800"/>
              <a:buChar char="●"/>
            </a:pPr>
            <a:r>
              <a:rPr lang="en"/>
              <a:t>Genetic parts for gene expression in </a:t>
            </a:r>
            <a:r>
              <a:rPr i="1" lang="en"/>
              <a:t>E. coli</a:t>
            </a:r>
            <a:endParaRPr i="1"/>
          </a:p>
          <a:p>
            <a:pPr indent="-342900" lvl="0" marL="457200" rtl="0" algn="l">
              <a:spcBef>
                <a:spcPts val="0"/>
              </a:spcBef>
              <a:spcAft>
                <a:spcPts val="0"/>
              </a:spcAft>
              <a:buClr>
                <a:schemeClr val="dk1"/>
              </a:buClr>
              <a:buSzPts val="1800"/>
              <a:buChar char="●"/>
            </a:pPr>
            <a:r>
              <a:rPr lang="en">
                <a:solidFill>
                  <a:schemeClr val="dk1"/>
                </a:solidFill>
              </a:rPr>
              <a:t>Way to assemble these genetic parts</a:t>
            </a:r>
            <a:endParaRPr/>
          </a:p>
          <a:p>
            <a:pPr indent="-342900" lvl="0" marL="457200" rtl="0" algn="l">
              <a:spcBef>
                <a:spcPts val="0"/>
              </a:spcBef>
              <a:spcAft>
                <a:spcPts val="0"/>
              </a:spcAft>
              <a:buSzPts val="1800"/>
              <a:buChar char="●"/>
            </a:pPr>
            <a:r>
              <a:rPr lang="en"/>
              <a:t>The </a:t>
            </a:r>
            <a:r>
              <a:rPr i="1" lang="en"/>
              <a:t>E. coli</a:t>
            </a:r>
            <a:r>
              <a:rPr lang="en"/>
              <a:t> cells themselves</a:t>
            </a:r>
            <a:endParaRPr/>
          </a:p>
          <a:p>
            <a:pPr indent="-342900" lvl="0" marL="457200" rtl="0" algn="l">
              <a:spcBef>
                <a:spcPts val="0"/>
              </a:spcBef>
              <a:spcAft>
                <a:spcPts val="0"/>
              </a:spcAft>
              <a:buSzPts val="1800"/>
              <a:buChar char="●"/>
            </a:pPr>
            <a:r>
              <a:rPr lang="en"/>
              <a:t>Way to get the DNA into the cells</a:t>
            </a:r>
            <a:endParaRPr/>
          </a:p>
          <a:p>
            <a:pPr indent="-342900" lvl="0" marL="457200" rtl="0" algn="l">
              <a:spcBef>
                <a:spcPts val="0"/>
              </a:spcBef>
              <a:spcAft>
                <a:spcPts val="0"/>
              </a:spcAft>
              <a:buClr>
                <a:schemeClr val="dk1"/>
              </a:buClr>
              <a:buSzPts val="1800"/>
              <a:buChar char="●"/>
            </a:pPr>
            <a:r>
              <a:rPr lang="en">
                <a:solidFill>
                  <a:schemeClr val="dk1"/>
                </a:solidFill>
              </a:rPr>
              <a:t>Way to harvest insulin from bacteria</a:t>
            </a:r>
            <a:endParaRPr/>
          </a:p>
          <a:p>
            <a:pPr indent="-342900" lvl="0" marL="457200" rtl="0" algn="l">
              <a:spcBef>
                <a:spcPts val="0"/>
              </a:spcBef>
              <a:spcAft>
                <a:spcPts val="0"/>
              </a:spcAft>
              <a:buSzPts val="1800"/>
              <a:buChar char="●"/>
            </a:pPr>
            <a:r>
              <a:rPr lang="en"/>
              <a:t>Way to measure insulin production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EBRC">
  <a:themeElements>
    <a:clrScheme name="Simple Light">
      <a:dk1>
        <a:srgbClr val="000000"/>
      </a:dk1>
      <a:lt1>
        <a:srgbClr val="FFFFFF"/>
      </a:lt1>
      <a:dk2>
        <a:srgbClr val="333333"/>
      </a:dk2>
      <a:lt2>
        <a:srgbClr val="E5E5E5"/>
      </a:lt2>
      <a:accent1>
        <a:srgbClr val="00A74B"/>
      </a:accent1>
      <a:accent2>
        <a:srgbClr val="007297"/>
      </a:accent2>
      <a:accent3>
        <a:srgbClr val="103F68"/>
      </a:accent3>
      <a:accent4>
        <a:srgbClr val="9E3159"/>
      </a:accent4>
      <a:accent5>
        <a:srgbClr val="492465"/>
      </a:accent5>
      <a:accent6>
        <a:srgbClr val="F9AC1A"/>
      </a:accent6>
      <a:hlink>
        <a:srgbClr val="0072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